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1912" r:id="rId3"/>
    <p:sldId id="1937" r:id="rId4"/>
    <p:sldId id="1866" r:id="rId5"/>
    <p:sldId id="1980" r:id="rId6"/>
    <p:sldId id="1981" r:id="rId7"/>
    <p:sldId id="367" r:id="rId8"/>
    <p:sldId id="368" r:id="rId9"/>
    <p:sldId id="1950" r:id="rId10"/>
    <p:sldId id="1868" r:id="rId11"/>
    <p:sldId id="298" r:id="rId12"/>
    <p:sldId id="2001" r:id="rId13"/>
    <p:sldId id="1949" r:id="rId14"/>
    <p:sldId id="371" r:id="rId15"/>
    <p:sldId id="2003" r:id="rId16"/>
    <p:sldId id="332" r:id="rId17"/>
    <p:sldId id="333" r:id="rId18"/>
    <p:sldId id="334" r:id="rId19"/>
    <p:sldId id="335" r:id="rId20"/>
    <p:sldId id="341" r:id="rId21"/>
    <p:sldId id="1982" r:id="rId22"/>
    <p:sldId id="343" r:id="rId23"/>
    <p:sldId id="344" r:id="rId24"/>
    <p:sldId id="345" r:id="rId25"/>
    <p:sldId id="351" r:id="rId26"/>
    <p:sldId id="352" r:id="rId27"/>
    <p:sldId id="1983" r:id="rId28"/>
    <p:sldId id="353" r:id="rId29"/>
    <p:sldId id="356" r:id="rId30"/>
    <p:sldId id="357" r:id="rId31"/>
    <p:sldId id="358" r:id="rId32"/>
    <p:sldId id="359" r:id="rId33"/>
    <p:sldId id="1984" r:id="rId34"/>
    <p:sldId id="289" r:id="rId35"/>
    <p:sldId id="360" r:id="rId36"/>
    <p:sldId id="2004" r:id="rId3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2880" autoAdjust="0"/>
  </p:normalViewPr>
  <p:slideViewPr>
    <p:cSldViewPr snapToGrid="0">
      <p:cViewPr varScale="1">
        <p:scale>
          <a:sx n="65" d="100"/>
          <a:sy n="65" d="100"/>
        </p:scale>
        <p:origin x="26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30C44-B574-4CBC-8335-8F014AA34DBA}"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345DF-67A9-4BAC-A866-E8BEF97B29A6}" type="slidenum">
              <a:rPr lang="hu-HU" smtClean="0"/>
              <a:t>‹#›</a:t>
            </a:fld>
            <a:endParaRPr lang="hu-HU"/>
          </a:p>
        </p:txBody>
      </p:sp>
    </p:spTree>
    <p:extLst>
      <p:ext uri="{BB962C8B-B14F-4D97-AF65-F5344CB8AC3E}">
        <p14:creationId xmlns:p14="http://schemas.microsoft.com/office/powerpoint/2010/main" val="169736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9FF62F7-7D47-454D-ACBE-A189655586DF}" type="datetime8">
              <a:rPr lang="en-US" smtClean="0"/>
              <a:t>2/8/2024 11:30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606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https://learn.microsoft.com/training/modules/describe-azure-compute-networking-services/6-functions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Serverless computing is the evolution of cloud platforms in the direction of pure cloud native code. Serverless brings developers closer to business logic while insulating them from infrastructure concerns. It's a pattern that doesn't imply "no server" but rather, "less server." Serverless code is event-driven. Code may be triggered by anything from a traditional HTTP web request to a timer or the result of uploading a file. The infrastructure behind serverless allows for instant scale to meet elastic demands and offers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microbilling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to truly "pay for what you use." Serverless requires a new way of thinking and approach to building applications and isn't the right solution for every problem.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F30B32-4CD6-44A7-8DE6-40212405F7B3}"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15499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https://learn.microsoft.com/training/modules/describe-azure-compute-networking-services/7-describe-application-hosting-options</a:t>
            </a:r>
            <a:endParaRPr lang="hu-HU" sz="900" b="0" i="0" u="none" strike="noStrike" kern="1200" dirty="0">
              <a:solidFill>
                <a:schemeClr val="tx1"/>
              </a:solidFill>
              <a:effectLst/>
              <a:latin typeface="Segoe UI Light" pitchFamily="34" charset="0"/>
              <a:ea typeface="+mn-ea"/>
              <a:cs typeface="+mn-cs"/>
            </a:endParaRPr>
          </a:p>
          <a:p>
            <a:endParaRPr lang="hu-HU"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A02F91-6BC8-4814-9771-A607F3CBB653}"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850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154345DF-67A9-4BAC-A866-E8BEF97B29A6}" type="slidenum">
              <a:rPr lang="hu-HU" smtClean="0"/>
              <a:t>14</a:t>
            </a:fld>
            <a:endParaRPr lang="hu-HU"/>
          </a:p>
        </p:txBody>
      </p:sp>
    </p:spTree>
    <p:extLst>
      <p:ext uri="{BB962C8B-B14F-4D97-AF65-F5344CB8AC3E}">
        <p14:creationId xmlns:p14="http://schemas.microsoft.com/office/powerpoint/2010/main" val="303506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https://learn.microsoft.com/training/modules/describe-azure-compute-networking-services/8-virtual-networking</a:t>
            </a:r>
            <a:endParaRPr lang="hu-HU"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0E60E5-B885-4669-B58E-4B6351DAA7A6}"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496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16</a:t>
            </a:fld>
            <a:endParaRPr lang="hu-HU"/>
          </a:p>
        </p:txBody>
      </p:sp>
    </p:spTree>
    <p:extLst>
      <p:ext uri="{BB962C8B-B14F-4D97-AF65-F5344CB8AC3E}">
        <p14:creationId xmlns:p14="http://schemas.microsoft.com/office/powerpoint/2010/main" val="3252090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17</a:t>
            </a:fld>
            <a:endParaRPr lang="hu-HU"/>
          </a:p>
        </p:txBody>
      </p:sp>
    </p:spTree>
    <p:extLst>
      <p:ext uri="{BB962C8B-B14F-4D97-AF65-F5344CB8AC3E}">
        <p14:creationId xmlns:p14="http://schemas.microsoft.com/office/powerpoint/2010/main" val="777698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18</a:t>
            </a:fld>
            <a:endParaRPr lang="hu-HU"/>
          </a:p>
        </p:txBody>
      </p:sp>
    </p:spTree>
    <p:extLst>
      <p:ext uri="{BB962C8B-B14F-4D97-AF65-F5344CB8AC3E}">
        <p14:creationId xmlns:p14="http://schemas.microsoft.com/office/powerpoint/2010/main" val="227087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19</a:t>
            </a:fld>
            <a:endParaRPr lang="hu-HU"/>
          </a:p>
        </p:txBody>
      </p:sp>
    </p:spTree>
    <p:extLst>
      <p:ext uri="{BB962C8B-B14F-4D97-AF65-F5344CB8AC3E}">
        <p14:creationId xmlns:p14="http://schemas.microsoft.com/office/powerpoint/2010/main" val="3393564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20</a:t>
            </a:fld>
            <a:endParaRPr lang="hu-HU"/>
          </a:p>
        </p:txBody>
      </p:sp>
    </p:spTree>
    <p:extLst>
      <p:ext uri="{BB962C8B-B14F-4D97-AF65-F5344CB8AC3E}">
        <p14:creationId xmlns:p14="http://schemas.microsoft.com/office/powerpoint/2010/main" val="978935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https://learn.microsoft.com/training/modules/describe-azure-compute-networking-services/10-virtual-private-networks</a:t>
            </a:r>
            <a:endParaRPr lang="hu-HU" sz="882" b="0" kern="1200" dirty="0">
              <a:solidFill>
                <a:schemeClr val="tx1"/>
              </a:solidFill>
              <a:effectLst/>
              <a:latin typeface="Segoe UI Light" pitchFamily="34" charset="0"/>
              <a:ea typeface="+mn-ea"/>
              <a:cs typeface="+mn-cs"/>
            </a:endParaRPr>
          </a:p>
          <a:p>
            <a:pPr marL="800100" lvl="1" indent="-342900" algn="just">
              <a:buFont typeface="Arial" panose="020B0604020202020204" pitchFamily="34" charset="0"/>
              <a:buChar char="•"/>
            </a:pPr>
            <a:endParaRPr lang="hu-HU"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12E89-4D5E-4D93-B631-069EBE62C999}"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3893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https://azure.microsoft.com/products/category/compute/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9E4C41C-6FA6-4785-8104-82581272BF3B}" type="datetime8">
              <a:rPr lang="en-US" smtClean="0"/>
              <a:t>2/8/2024 11:30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40849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22</a:t>
            </a:fld>
            <a:endParaRPr lang="hu-HU"/>
          </a:p>
        </p:txBody>
      </p:sp>
    </p:spTree>
    <p:extLst>
      <p:ext uri="{BB962C8B-B14F-4D97-AF65-F5344CB8AC3E}">
        <p14:creationId xmlns:p14="http://schemas.microsoft.com/office/powerpoint/2010/main" val="2942218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23</a:t>
            </a:fld>
            <a:endParaRPr lang="hu-HU"/>
          </a:p>
        </p:txBody>
      </p:sp>
    </p:spTree>
    <p:extLst>
      <p:ext uri="{BB962C8B-B14F-4D97-AF65-F5344CB8AC3E}">
        <p14:creationId xmlns:p14="http://schemas.microsoft.com/office/powerpoint/2010/main" val="258678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24</a:t>
            </a:fld>
            <a:endParaRPr lang="hu-HU"/>
          </a:p>
        </p:txBody>
      </p:sp>
    </p:spTree>
    <p:extLst>
      <p:ext uri="{BB962C8B-B14F-4D97-AF65-F5344CB8AC3E}">
        <p14:creationId xmlns:p14="http://schemas.microsoft.com/office/powerpoint/2010/main" val="3798776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25</a:t>
            </a:fld>
            <a:endParaRPr lang="hu-HU"/>
          </a:p>
        </p:txBody>
      </p:sp>
    </p:spTree>
    <p:extLst>
      <p:ext uri="{BB962C8B-B14F-4D97-AF65-F5344CB8AC3E}">
        <p14:creationId xmlns:p14="http://schemas.microsoft.com/office/powerpoint/2010/main" val="279981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26</a:t>
            </a:fld>
            <a:endParaRPr lang="hu-HU"/>
          </a:p>
        </p:txBody>
      </p:sp>
    </p:spTree>
    <p:extLst>
      <p:ext uri="{BB962C8B-B14F-4D97-AF65-F5344CB8AC3E}">
        <p14:creationId xmlns:p14="http://schemas.microsoft.com/office/powerpoint/2010/main" val="2549283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https://learn.microsoft.com/training/modules/describe-azure-compute-networking-services/11-expressroute/</a:t>
            </a:r>
            <a:endParaRPr lang="hu-HU"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ABAE5F2-4978-4145-A3F1-32195A3C8625}"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39168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154345DF-67A9-4BAC-A866-E8BEF97B29A6}" type="slidenum">
              <a:rPr lang="hu-HU" smtClean="0"/>
              <a:t>28</a:t>
            </a:fld>
            <a:endParaRPr lang="hu-HU"/>
          </a:p>
        </p:txBody>
      </p:sp>
    </p:spTree>
    <p:extLst>
      <p:ext uri="{BB962C8B-B14F-4D97-AF65-F5344CB8AC3E}">
        <p14:creationId xmlns:p14="http://schemas.microsoft.com/office/powerpoint/2010/main" val="3588726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29</a:t>
            </a:fld>
            <a:endParaRPr lang="hu-HU"/>
          </a:p>
        </p:txBody>
      </p:sp>
    </p:spTree>
    <p:extLst>
      <p:ext uri="{BB962C8B-B14F-4D97-AF65-F5344CB8AC3E}">
        <p14:creationId xmlns:p14="http://schemas.microsoft.com/office/powerpoint/2010/main" val="3111889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154345DF-67A9-4BAC-A866-E8BEF97B29A6}" type="slidenum">
              <a:rPr lang="hu-HU" smtClean="0"/>
              <a:t>30</a:t>
            </a:fld>
            <a:endParaRPr lang="hu-HU"/>
          </a:p>
        </p:txBody>
      </p:sp>
    </p:spTree>
    <p:extLst>
      <p:ext uri="{BB962C8B-B14F-4D97-AF65-F5344CB8AC3E}">
        <p14:creationId xmlns:p14="http://schemas.microsoft.com/office/powerpoint/2010/main" val="4148252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31</a:t>
            </a:fld>
            <a:endParaRPr lang="hu-HU"/>
          </a:p>
        </p:txBody>
      </p:sp>
    </p:spTree>
    <p:extLst>
      <p:ext uri="{BB962C8B-B14F-4D97-AF65-F5344CB8AC3E}">
        <p14:creationId xmlns:p14="http://schemas.microsoft.com/office/powerpoint/2010/main" val="389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https://learn.microsoft.com/training/modules/describe-azure-compute-networking-services/2-virtual-machines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Development and test: Azure VMs offer a quick and easy way to create a computer with specific configurations required to code and test an application.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Applications in the cloud: Because demand for your application can fluctuate, it might make economic sense to run it on a VM in Azure. You pay for extra VMs when you need them and shut them down when you don’t.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Extended datacenter: Virtual machines in an Azure virtual network can easily be connected to your organization’s network.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virtual machines: https://azure.microsoft.com/en-us/services/virtual-machines/</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E2EF9C-C199-492D-B709-10F7F14F116E}"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154345DF-67A9-4BAC-A866-E8BEF97B29A6}" type="slidenum">
              <a:rPr lang="hu-HU" smtClean="0"/>
              <a:t>32</a:t>
            </a:fld>
            <a:endParaRPr lang="hu-HU"/>
          </a:p>
        </p:txBody>
      </p:sp>
    </p:spTree>
    <p:extLst>
      <p:ext uri="{BB962C8B-B14F-4D97-AF65-F5344CB8AC3E}">
        <p14:creationId xmlns:p14="http://schemas.microsoft.com/office/powerpoint/2010/main" val="2141933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https://learn.microsoft.com/training/modules/describe-azure-compute-networking-services/12-domain-name-system</a:t>
            </a:r>
            <a:endParaRPr lang="hu-HU" dirty="0"/>
          </a:p>
          <a:p>
            <a:endParaRPr lang="hu-HU"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063ACC7-4B55-4492-8B91-C163DFA9D4E0}" type="datetime8">
              <a:rPr lang="en-US" smtClean="0"/>
              <a:t>2/8/2024 11:30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5713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34</a:t>
            </a:fld>
            <a:endParaRPr lang="hu-HU"/>
          </a:p>
        </p:txBody>
      </p:sp>
    </p:spTree>
    <p:extLst>
      <p:ext uri="{BB962C8B-B14F-4D97-AF65-F5344CB8AC3E}">
        <p14:creationId xmlns:p14="http://schemas.microsoft.com/office/powerpoint/2010/main" val="3488053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35</a:t>
            </a:fld>
            <a:endParaRPr lang="hu-HU"/>
          </a:p>
        </p:txBody>
      </p:sp>
    </p:spTree>
    <p:extLst>
      <p:ext uri="{BB962C8B-B14F-4D97-AF65-F5344CB8AC3E}">
        <p14:creationId xmlns:p14="http://schemas.microsoft.com/office/powerpoint/2010/main" val="624380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36</a:t>
            </a:fld>
            <a:endParaRPr lang="hu-HU"/>
          </a:p>
        </p:txBody>
      </p:sp>
    </p:spTree>
    <p:extLst>
      <p:ext uri="{BB962C8B-B14F-4D97-AF65-F5344CB8AC3E}">
        <p14:creationId xmlns:p14="http://schemas.microsoft.com/office/powerpoint/2010/main" val="318480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endParaRPr lang="hu-HU" dirty="0">
              <a:latin typeface="+mn-lt"/>
            </a:endParaRPr>
          </a:p>
          <a:p>
            <a:pPr marL="0" indent="0">
              <a:spcBef>
                <a:spcPts val="0"/>
              </a:spcBef>
              <a:spcAft>
                <a:spcPts val="1800"/>
              </a:spcAft>
              <a:buFont typeface="Arial" panose="020B0604020202020204" pitchFamily="34" charset="0"/>
              <a:buNone/>
            </a:pPr>
            <a:endParaRPr lang="hu-HU" dirty="0">
              <a:latin typeface="+mn-lt"/>
            </a:endParaRPr>
          </a:p>
          <a:p>
            <a:pPr marL="0" indent="0">
              <a:spcBef>
                <a:spcPts val="0"/>
              </a:spcBef>
              <a:spcAft>
                <a:spcPts val="1800"/>
              </a:spcAft>
              <a:buFont typeface="Arial" panose="020B0604020202020204" pitchFamily="34" charset="0"/>
              <a:buNone/>
            </a:pPr>
            <a:endParaRPr lang="en-US" dirty="0">
              <a:latin typeface="+mn-lt"/>
            </a:endParaRPr>
          </a:p>
          <a:p>
            <a:pPr marL="0" indent="0">
              <a:spcBef>
                <a:spcPts val="0"/>
              </a:spcBef>
              <a:spcAft>
                <a:spcPts val="1800"/>
              </a:spcAft>
              <a:buFont typeface="Arial" panose="020B0604020202020204" pitchFamily="34" charset="0"/>
              <a:buNone/>
            </a:pPr>
            <a:endParaRPr lang="en-US" dirty="0">
              <a:latin typeface="+mn-l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25CB41-5337-4554-9946-060DA560DBBA}"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8162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p>
          <a:p>
            <a:pPr marL="0" indent="0">
              <a:spcBef>
                <a:spcPts val="0"/>
              </a:spcBef>
              <a:spcAft>
                <a:spcPts val="1800"/>
              </a:spcAft>
              <a:buFont typeface="Arial" panose="020B0604020202020204" pitchFamily="34" charset="0"/>
              <a:buNone/>
            </a:pPr>
            <a:endParaRPr lang="en-US" dirty="0">
              <a:latin typeface="+mn-lt"/>
            </a:endParaRPr>
          </a:p>
          <a:p>
            <a:pPr marL="0" indent="0">
              <a:spcBef>
                <a:spcPts val="0"/>
              </a:spcBef>
              <a:spcAft>
                <a:spcPts val="1800"/>
              </a:spcAft>
              <a:buFont typeface="Arial" panose="020B0604020202020204" pitchFamily="34" charset="0"/>
              <a:buNone/>
            </a:pPr>
            <a:r>
              <a:rPr lang="en-US" dirty="0">
                <a:latin typeface="+mn-lt"/>
              </a:rPr>
              <a:t>Update domain keeps VMs grouped if they can be rebooted at the same time without causing an outage.</a:t>
            </a:r>
          </a:p>
          <a:p>
            <a:pPr marL="0" indent="0">
              <a:spcBef>
                <a:spcPts val="0"/>
              </a:spcBef>
              <a:spcAft>
                <a:spcPts val="1800"/>
              </a:spcAft>
              <a:buFont typeface="Arial" panose="020B0604020202020204" pitchFamily="34" charset="0"/>
              <a:buNone/>
            </a:pPr>
            <a:r>
              <a:rPr lang="en-US" dirty="0">
                <a:latin typeface="+mn-lt"/>
              </a:rPr>
              <a:t>Fault domains group VMs based on common power and networking.</a:t>
            </a:r>
            <a:endParaRPr lang="hu-HU" dirty="0">
              <a:latin typeface="+mn-lt"/>
            </a:endParaRPr>
          </a:p>
          <a:p>
            <a:pPr marL="0" indent="0">
              <a:spcBef>
                <a:spcPts val="0"/>
              </a:spcBef>
              <a:spcAft>
                <a:spcPts val="1800"/>
              </a:spcAft>
              <a:buFont typeface="Arial" panose="020B0604020202020204" pitchFamily="34" charset="0"/>
              <a:buNone/>
            </a:pPr>
            <a:endParaRPr lang="hu-HU" dirty="0">
              <a:latin typeface="+mn-lt"/>
            </a:endParaRPr>
          </a:p>
          <a:p>
            <a:pPr marL="0" indent="0">
              <a:spcBef>
                <a:spcPts val="0"/>
              </a:spcBef>
              <a:spcAft>
                <a:spcPts val="1800"/>
              </a:spcAft>
              <a:buFont typeface="Arial" panose="020B0604020202020204" pitchFamily="34" charset="0"/>
              <a:buNone/>
            </a:pPr>
            <a:endParaRPr lang="en-US" dirty="0">
              <a:latin typeface="+mn-l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E9EEA20-CE09-4F64-82F1-8BD24CAD52EA}"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2800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7</a:t>
            </a:fld>
            <a:endParaRPr lang="hu-HU"/>
          </a:p>
        </p:txBody>
      </p:sp>
    </p:spTree>
    <p:extLst>
      <p:ext uri="{BB962C8B-B14F-4D97-AF65-F5344CB8AC3E}">
        <p14:creationId xmlns:p14="http://schemas.microsoft.com/office/powerpoint/2010/main" val="210549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hu-HU" dirty="0"/>
          </a:p>
        </p:txBody>
      </p:sp>
      <p:sp>
        <p:nvSpPr>
          <p:cNvPr id="4" name="Dia számának helye 3"/>
          <p:cNvSpPr>
            <a:spLocks noGrp="1"/>
          </p:cNvSpPr>
          <p:nvPr>
            <p:ph type="sldNum" sz="quarter" idx="5"/>
          </p:nvPr>
        </p:nvSpPr>
        <p:spPr/>
        <p:txBody>
          <a:bodyPr/>
          <a:lstStyle/>
          <a:p>
            <a:fld id="{154345DF-67A9-4BAC-A866-E8BEF97B29A6}" type="slidenum">
              <a:rPr lang="hu-HU" smtClean="0"/>
              <a:t>8</a:t>
            </a:fld>
            <a:endParaRPr lang="hu-HU"/>
          </a:p>
        </p:txBody>
      </p:sp>
    </p:spTree>
    <p:extLst>
      <p:ext uri="{BB962C8B-B14F-4D97-AF65-F5344CB8AC3E}">
        <p14:creationId xmlns:p14="http://schemas.microsoft.com/office/powerpoint/2010/main" val="93965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https://learn.microsoft.com/training/modules/describe-azure-compute-networking-services/4-virtual-desktop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https://learn.microsoft.com/azure/virtual-desktop/overview</a:t>
            </a:r>
            <a:endParaRPr lang="hu-HU"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900" b="0" i="0" u="none" strike="noStrike" kern="1200" dirty="0">
              <a:solidFill>
                <a:schemeClr val="tx1"/>
              </a:solidFill>
              <a:effectLst/>
              <a:latin typeface="Segoe UI Light"/>
              <a:ea typeface="+mn-ea"/>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9E0BBB-1FE7-45CD-9853-2B65FA7CF55C}"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627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https://learn.microsoft.com/training/modules/describe-azure-compute-networking-services/5-containers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Containers are a virtualization environment. However, unlike virtual machines, you do not manage an operating system. Containers are meant to be lightweight, and are designed to be created, scaled out, and stopped dynamically.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Container Instances:</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https://azure.microsoft.com/en-us/services/container-instances/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Kubernetes Service:</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https://azure.microsoft.com/en-us/services/kubernetes-service/ </a:t>
            </a:r>
            <a:endParaRPr lang="hu-HU" sz="18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800" u="sng"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841645F-EB2E-49C8-B390-662F845E7B4D}" type="datetime8">
              <a:rPr lang="en-US" smtClean="0"/>
              <a:t>2/8/2024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28055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6993960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36991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75979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15589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411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2, </a:t>
            </a:r>
            <a:r>
              <a:rPr lang="hu-HU" dirty="0" err="1"/>
              <a:t>Section</a:t>
            </a:r>
            <a:r>
              <a:rPr lang="hu-HU" dirty="0"/>
              <a:t> 2</a:t>
            </a:r>
          </a:p>
          <a:p>
            <a:r>
              <a:rPr lang="hu-HU"/>
              <a:t>Dr. Tóth </a:t>
            </a:r>
            <a:r>
              <a:rPr lang="hu-HU" dirty="0"/>
              <a:t>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6416ABA-4CD2-210B-E5EB-933CA063CF22}"/>
              </a:ext>
            </a:extLst>
          </p:cNvPr>
          <p:cNvSpPr>
            <a:spLocks noGrp="1"/>
          </p:cNvSpPr>
          <p:nvPr>
            <p:ph type="title"/>
          </p:nvPr>
        </p:nvSpPr>
        <p:spPr/>
        <p:txBody>
          <a:bodyPr>
            <a:noAutofit/>
          </a:bodyPr>
          <a:lstStyle/>
          <a:p>
            <a:r>
              <a:rPr lang="en-US" sz="3600" b="1" dirty="0">
                <a:cs typeface="Segoe UI"/>
              </a:rPr>
              <a:t>Azure container services</a:t>
            </a:r>
            <a:endParaRPr lang="en-US" sz="3600" b="1" dirty="0"/>
          </a:p>
        </p:txBody>
      </p:sp>
      <p:sp>
        <p:nvSpPr>
          <p:cNvPr id="19" name="Text Placeholder 18">
            <a:extLst>
              <a:ext uri="{FF2B5EF4-FFF2-40B4-BE49-F238E27FC236}">
                <a16:creationId xmlns:a16="http://schemas.microsoft.com/office/drawing/2014/main" id="{5589A832-E09A-19AD-D95A-40B26C7C6351}"/>
              </a:ext>
            </a:extLst>
          </p:cNvPr>
          <p:cNvSpPr>
            <a:spLocks noGrp="1"/>
          </p:cNvSpPr>
          <p:nvPr>
            <p:ph type="body" sz="quarter" idx="17"/>
          </p:nvPr>
        </p:nvSpPr>
        <p:spPr>
          <a:xfrm>
            <a:off x="584199" y="1386766"/>
            <a:ext cx="11011601" cy="677108"/>
          </a:xfrm>
        </p:spPr>
        <p:txBody>
          <a:bodyPr>
            <a:normAutofit lnSpcReduction="10000"/>
          </a:bodyPr>
          <a:lstStyle/>
          <a:p>
            <a:r>
              <a:rPr lang="en-IE" sz="2200" dirty="0">
                <a:latin typeface="+mn-lt"/>
              </a:rPr>
              <a:t>Azure </a:t>
            </a:r>
            <a:r>
              <a:rPr lang="en-IE" sz="2200" b="1" dirty="0">
                <a:latin typeface="+mn-lt"/>
              </a:rPr>
              <a:t>containers</a:t>
            </a:r>
            <a:r>
              <a:rPr lang="en-IE" sz="2200" dirty="0">
                <a:latin typeface="+mn-lt"/>
              </a:rPr>
              <a:t> provide a lightweight, virtualized environment that does not require operating system management, and can respond to changes on demand. </a:t>
            </a:r>
          </a:p>
        </p:txBody>
      </p:sp>
      <p:grpSp>
        <p:nvGrpSpPr>
          <p:cNvPr id="3" name="Group 2">
            <a:extLst>
              <a:ext uri="{FF2B5EF4-FFF2-40B4-BE49-F238E27FC236}">
                <a16:creationId xmlns:a16="http://schemas.microsoft.com/office/drawing/2014/main" id="{D991CEDE-C2AF-AF11-8571-93A82540E25A}"/>
              </a:ext>
              <a:ext uri="{C183D7F6-B498-43B3-948B-1728B52AA6E4}">
                <adec:decorative xmlns:adec="http://schemas.microsoft.com/office/drawing/2017/decorative" val="1"/>
              </a:ext>
            </a:extLst>
          </p:cNvPr>
          <p:cNvGrpSpPr/>
          <p:nvPr/>
        </p:nvGrpSpPr>
        <p:grpSpPr>
          <a:xfrm>
            <a:off x="584199" y="2403828"/>
            <a:ext cx="11011599" cy="889906"/>
            <a:chOff x="584199" y="2403828"/>
            <a:chExt cx="11011599" cy="889906"/>
          </a:xfrm>
        </p:grpSpPr>
        <p:pic>
          <p:nvPicPr>
            <p:cNvPr id="20" name="Picture 6">
              <a:extLst>
                <a:ext uri="{FF2B5EF4-FFF2-40B4-BE49-F238E27FC236}">
                  <a16:creationId xmlns:a16="http://schemas.microsoft.com/office/drawing/2014/main" id="{B5514AA2-51AA-F5AC-543A-E693C03BEE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199" y="2403828"/>
              <a:ext cx="889906" cy="889906"/>
            </a:xfrm>
            <a:prstGeom prst="rect">
              <a:avLst/>
            </a:prstGeom>
          </p:spPr>
        </p:pic>
        <p:sp>
          <p:nvSpPr>
            <p:cNvPr id="23" name="Text Placeholder 5">
              <a:extLst>
                <a:ext uri="{FF2B5EF4-FFF2-40B4-BE49-F238E27FC236}">
                  <a16:creationId xmlns:a16="http://schemas.microsoft.com/office/drawing/2014/main" id="{339210CC-7A4D-5689-9785-E02CDAD80AF7}"/>
                </a:ext>
              </a:extLst>
            </p:cNvPr>
            <p:cNvSpPr txBox="1">
              <a:spLocks/>
            </p:cNvSpPr>
            <p:nvPr/>
          </p:nvSpPr>
          <p:spPr>
            <a:xfrm>
              <a:off x="1830968" y="2541005"/>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Instances</a:t>
              </a:r>
              <a:r>
                <a:rPr lang="en-IE" sz="2000" dirty="0">
                  <a:solidFill>
                    <a:schemeClr val="tx1"/>
                  </a:solidFill>
                  <a:latin typeface="+mn-lt"/>
                  <a:cs typeface="Segoe UI Semilight"/>
                </a:rPr>
                <a:t>: A PaaS offering that runs a container or pod of containers in Azure.</a:t>
              </a:r>
            </a:p>
          </p:txBody>
        </p:sp>
      </p:grpSp>
      <p:grpSp>
        <p:nvGrpSpPr>
          <p:cNvPr id="4" name="Group 3" descr="Azure Container Instances Apps.  A shipping container with an arrow showing it moved into the cloud.">
            <a:extLst>
              <a:ext uri="{FF2B5EF4-FFF2-40B4-BE49-F238E27FC236}">
                <a16:creationId xmlns:a16="http://schemas.microsoft.com/office/drawing/2014/main" id="{C8128403-A304-D0A5-7C87-C337BAB72F53}"/>
              </a:ext>
            </a:extLst>
          </p:cNvPr>
          <p:cNvGrpSpPr/>
          <p:nvPr/>
        </p:nvGrpSpPr>
        <p:grpSpPr>
          <a:xfrm>
            <a:off x="584199" y="3633688"/>
            <a:ext cx="11011599" cy="889906"/>
            <a:chOff x="584199" y="3633688"/>
            <a:chExt cx="11011599" cy="889906"/>
          </a:xfrm>
        </p:grpSpPr>
        <p:pic>
          <p:nvPicPr>
            <p:cNvPr id="21" name="Picture 6">
              <a:extLst>
                <a:ext uri="{FF2B5EF4-FFF2-40B4-BE49-F238E27FC236}">
                  <a16:creationId xmlns:a16="http://schemas.microsoft.com/office/drawing/2014/main" id="{B3A716CD-00F2-2117-940F-BAAC35B20B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4199" y="3633688"/>
              <a:ext cx="889906" cy="889906"/>
            </a:xfrm>
            <a:prstGeom prst="rect">
              <a:avLst/>
            </a:prstGeom>
          </p:spPr>
        </p:pic>
        <p:sp>
          <p:nvSpPr>
            <p:cNvPr id="24" name="Text Placeholder 5">
              <a:extLst>
                <a:ext uri="{FF2B5EF4-FFF2-40B4-BE49-F238E27FC236}">
                  <a16:creationId xmlns:a16="http://schemas.microsoft.com/office/drawing/2014/main" id="{CA0FAADE-1EF6-680D-13EB-65B2DF41CE87}"/>
                </a:ext>
              </a:extLst>
            </p:cNvPr>
            <p:cNvSpPr txBox="1">
              <a:spLocks/>
            </p:cNvSpPr>
            <p:nvPr/>
          </p:nvSpPr>
          <p:spPr>
            <a:xfrm>
              <a:off x="1830968" y="3770864"/>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Apps</a:t>
              </a:r>
              <a:r>
                <a:rPr lang="en-IE" sz="2000" dirty="0">
                  <a:solidFill>
                    <a:schemeClr val="tx1"/>
                  </a:solidFill>
                  <a:latin typeface="+mn-lt"/>
                  <a:cs typeface="Segoe UI Semilight"/>
                </a:rPr>
                <a:t>: A PaaS offering, like container instances, that can load balance and scale.</a:t>
              </a:r>
            </a:p>
          </p:txBody>
        </p:sp>
      </p:grpSp>
      <p:grpSp>
        <p:nvGrpSpPr>
          <p:cNvPr id="5" name="Group 4" descr="Azure Kubernetes Service icon.  It is a set of shipping containers being centrally managed.">
            <a:extLst>
              <a:ext uri="{FF2B5EF4-FFF2-40B4-BE49-F238E27FC236}">
                <a16:creationId xmlns:a16="http://schemas.microsoft.com/office/drawing/2014/main" id="{3E1E6DD0-28ED-6D0F-7EAB-8EE1C50174C3}"/>
              </a:ext>
            </a:extLst>
          </p:cNvPr>
          <p:cNvGrpSpPr/>
          <p:nvPr/>
        </p:nvGrpSpPr>
        <p:grpSpPr>
          <a:xfrm>
            <a:off x="584199" y="4863547"/>
            <a:ext cx="11011599" cy="889906"/>
            <a:chOff x="584199" y="4863547"/>
            <a:chExt cx="11011599" cy="889906"/>
          </a:xfrm>
        </p:grpSpPr>
        <p:pic>
          <p:nvPicPr>
            <p:cNvPr id="22" name="Picture 4">
              <a:extLst>
                <a:ext uri="{FF2B5EF4-FFF2-40B4-BE49-F238E27FC236}">
                  <a16:creationId xmlns:a16="http://schemas.microsoft.com/office/drawing/2014/main" id="{7814CA6A-CAE0-1AE0-B4AF-1031A5B075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199" y="4863547"/>
              <a:ext cx="889906" cy="889906"/>
            </a:xfrm>
            <a:prstGeom prst="rect">
              <a:avLst/>
            </a:prstGeom>
          </p:spPr>
        </p:pic>
        <p:sp>
          <p:nvSpPr>
            <p:cNvPr id="25" name="Text Placeholder 5">
              <a:extLst>
                <a:ext uri="{FF2B5EF4-FFF2-40B4-BE49-F238E27FC236}">
                  <a16:creationId xmlns:a16="http://schemas.microsoft.com/office/drawing/2014/main" id="{2369DDDA-EBC1-D22B-4D87-ED86D769E50A}"/>
                </a:ext>
              </a:extLst>
            </p:cNvPr>
            <p:cNvSpPr txBox="1">
              <a:spLocks/>
            </p:cNvSpPr>
            <p:nvPr/>
          </p:nvSpPr>
          <p:spPr>
            <a:xfrm>
              <a:off x="1830968" y="5000723"/>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chemeClr val="tx1"/>
                  </a:solidFill>
                  <a:latin typeface="+mn-lt"/>
                </a:rPr>
                <a:t>Azure Kubernetes Service</a:t>
              </a:r>
              <a:r>
                <a:rPr lang="en-US" sz="2000" dirty="0">
                  <a:solidFill>
                    <a:schemeClr val="tx1"/>
                  </a:solidFill>
                  <a:latin typeface="+mn-lt"/>
                </a:rPr>
                <a:t>: An orchestration service for containers with distributed architectures and large volumes of containers. </a:t>
              </a:r>
            </a:p>
          </p:txBody>
        </p:sp>
      </p:grpSp>
      <p:sp>
        <p:nvSpPr>
          <p:cNvPr id="2" name="Footer Placeholder 1">
            <a:extLst>
              <a:ext uri="{FF2B5EF4-FFF2-40B4-BE49-F238E27FC236}">
                <a16:creationId xmlns:a16="http://schemas.microsoft.com/office/drawing/2014/main" id="{CB2A7083-A1E2-520E-3239-6257C636627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F3BC3A-54A7-0FA5-8DB3-A2A9A8349897}"/>
              </a:ext>
            </a:extLst>
          </p:cNvPr>
          <p:cNvSpPr>
            <a:spLocks noGrp="1"/>
          </p:cNvSpPr>
          <p:nvPr>
            <p:ph type="title"/>
          </p:nvPr>
        </p:nvSpPr>
        <p:spPr/>
        <p:txBody>
          <a:bodyPr>
            <a:noAutofit/>
          </a:bodyPr>
          <a:lstStyle/>
          <a:p>
            <a:r>
              <a:rPr lang="en-US" sz="3600" b="1" dirty="0">
                <a:cs typeface="Segoe UI"/>
              </a:rPr>
              <a:t>Azure Functions</a:t>
            </a:r>
            <a:endParaRPr lang="en-US" sz="3600" b="1" dirty="0"/>
          </a:p>
        </p:txBody>
      </p:sp>
      <p:grpSp>
        <p:nvGrpSpPr>
          <p:cNvPr id="4" name="Group 3" descr="Azure Container Instances icon.  A shipping container with an arrow showing it moved into the cloud.">
            <a:extLst>
              <a:ext uri="{FF2B5EF4-FFF2-40B4-BE49-F238E27FC236}">
                <a16:creationId xmlns:a16="http://schemas.microsoft.com/office/drawing/2014/main" id="{C2477F5E-9B19-50B5-4632-5CAF2BCEE888}"/>
              </a:ext>
            </a:extLst>
          </p:cNvPr>
          <p:cNvGrpSpPr/>
          <p:nvPr/>
        </p:nvGrpSpPr>
        <p:grpSpPr>
          <a:xfrm>
            <a:off x="588261" y="1667565"/>
            <a:ext cx="11007537" cy="923330"/>
            <a:chOff x="588261" y="1667565"/>
            <a:chExt cx="11007537" cy="923330"/>
          </a:xfrm>
        </p:grpSpPr>
        <p:sp>
          <p:nvSpPr>
            <p:cNvPr id="12" name="Text Placeholder 5">
              <a:extLst>
                <a:ext uri="{FF2B5EF4-FFF2-40B4-BE49-F238E27FC236}">
                  <a16:creationId xmlns:a16="http://schemas.microsoft.com/office/drawing/2014/main" id="{CDCFA12F-8DA5-42DE-6E19-4D25436005D2}"/>
                </a:ext>
              </a:extLst>
            </p:cNvPr>
            <p:cNvSpPr txBox="1">
              <a:spLocks/>
            </p:cNvSpPr>
            <p:nvPr/>
          </p:nvSpPr>
          <p:spPr>
            <a:xfrm>
              <a:off x="1830968" y="1667565"/>
              <a:ext cx="9764830"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latin typeface="+mn-lt"/>
                  <a:cs typeface="Segoe UI Semilight"/>
                </a:rPr>
                <a:t>Azure Functions</a:t>
              </a:r>
              <a:r>
                <a:rPr lang="en-IE" sz="2000" dirty="0">
                  <a:latin typeface="+mn-lt"/>
                  <a:cs typeface="Segoe UI Semilight"/>
                </a:rPr>
                <a:t>: A PaaS offering that supports serverless compute operations. </a:t>
              </a:r>
              <a:br>
                <a:rPr lang="en-IE" sz="2000" dirty="0">
                  <a:latin typeface="+mn-lt"/>
                  <a:cs typeface="Segoe UI Semilight"/>
                </a:rPr>
              </a:br>
              <a:r>
                <a:rPr lang="en-IE" sz="2000" dirty="0">
                  <a:latin typeface="+mn-lt"/>
                  <a:cs typeface="Segoe UI Semilight"/>
                </a:rPr>
                <a:t>E</a:t>
              </a:r>
              <a:r>
                <a:rPr lang="en-US" sz="2000" dirty="0">
                  <a:latin typeface="+mn-lt"/>
                  <a:cs typeface="Segoe UI Semilight"/>
                </a:rPr>
                <a:t>vent-based code runs when called without requiring server infrastructure during inactive periods.</a:t>
              </a:r>
              <a:endParaRPr lang="en-IE" sz="2000" dirty="0">
                <a:latin typeface="+mn-lt"/>
                <a:cs typeface="Segoe UI Semilight"/>
              </a:endParaRPr>
            </a:p>
          </p:txBody>
        </p:sp>
        <p:pic>
          <p:nvPicPr>
            <p:cNvPr id="13" name="Picture 6">
              <a:extLst>
                <a:ext uri="{FF2B5EF4-FFF2-40B4-BE49-F238E27FC236}">
                  <a16:creationId xmlns:a16="http://schemas.microsoft.com/office/drawing/2014/main" id="{9AA1E96B-F660-5D35-9D17-4D32428A348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8261" y="1686710"/>
              <a:ext cx="885040" cy="885040"/>
            </a:xfrm>
            <a:prstGeom prst="rect">
              <a:avLst/>
            </a:prstGeom>
          </p:spPr>
        </p:pic>
      </p:grpSp>
      <p:sp>
        <p:nvSpPr>
          <p:cNvPr id="2" name="Footer Placeholder 1">
            <a:extLst>
              <a:ext uri="{FF2B5EF4-FFF2-40B4-BE49-F238E27FC236}">
                <a16:creationId xmlns:a16="http://schemas.microsoft.com/office/drawing/2014/main" id="{27F4C239-917B-29D3-3387-20E9FD1C005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910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CB1F39EF-6C3E-7F21-CFC4-02BC33D24310}"/>
              </a:ext>
            </a:extLst>
          </p:cNvPr>
          <p:cNvSpPr>
            <a:spLocks noGrp="1"/>
          </p:cNvSpPr>
          <p:nvPr>
            <p:ph type="title"/>
          </p:nvPr>
        </p:nvSpPr>
        <p:spPr/>
        <p:txBody>
          <a:bodyPr>
            <a:noAutofit/>
          </a:bodyPr>
          <a:lstStyle/>
          <a:p>
            <a:r>
              <a:rPr lang="en-US" sz="3600" b="1" dirty="0"/>
              <a:t>Comparing Azure compute options</a:t>
            </a:r>
          </a:p>
        </p:txBody>
      </p:sp>
      <p:sp>
        <p:nvSpPr>
          <p:cNvPr id="43" name="Text Placeholder 42">
            <a:extLst>
              <a:ext uri="{FF2B5EF4-FFF2-40B4-BE49-F238E27FC236}">
                <a16:creationId xmlns:a16="http://schemas.microsoft.com/office/drawing/2014/main" id="{9D026B86-25A4-EBB1-FF39-95B9EE672719}"/>
              </a:ext>
            </a:extLst>
          </p:cNvPr>
          <p:cNvSpPr>
            <a:spLocks noGrp="1"/>
          </p:cNvSpPr>
          <p:nvPr>
            <p:ph type="body" sz="quarter" idx="16"/>
          </p:nvPr>
        </p:nvSpPr>
        <p:spPr>
          <a:xfrm>
            <a:off x="584200" y="1594155"/>
            <a:ext cx="3479071" cy="338554"/>
          </a:xfrm>
        </p:spPr>
        <p:txBody>
          <a:bodyPr>
            <a:normAutofit fontScale="92500" lnSpcReduction="20000"/>
          </a:bodyPr>
          <a:lstStyle/>
          <a:p>
            <a:r>
              <a:rPr lang="en-US" sz="2200" dirty="0"/>
              <a:t>Virtual machines</a:t>
            </a:r>
          </a:p>
        </p:txBody>
      </p:sp>
      <p:sp>
        <p:nvSpPr>
          <p:cNvPr id="42" name="Text Placeholder 41">
            <a:extLst>
              <a:ext uri="{FF2B5EF4-FFF2-40B4-BE49-F238E27FC236}">
                <a16:creationId xmlns:a16="http://schemas.microsoft.com/office/drawing/2014/main" id="{25E52EF4-8DFF-0F07-F059-8E128B62B79E}"/>
              </a:ext>
            </a:extLst>
          </p:cNvPr>
          <p:cNvSpPr>
            <a:spLocks noGrp="1"/>
          </p:cNvSpPr>
          <p:nvPr>
            <p:ph type="body" sz="quarter" idx="15"/>
          </p:nvPr>
        </p:nvSpPr>
        <p:spPr>
          <a:xfrm>
            <a:off x="586390" y="2120900"/>
            <a:ext cx="3477611" cy="2523768"/>
          </a:xfrm>
        </p:spPr>
        <p:txBody>
          <a:bodyPr>
            <a:spAutoFit/>
          </a:bodyPr>
          <a:lstStyle/>
          <a:p>
            <a:pPr marL="342900" indent="-228600">
              <a:spcBef>
                <a:spcPts val="0"/>
              </a:spcBef>
              <a:spcAft>
                <a:spcPts val="1200"/>
              </a:spcAft>
            </a:pPr>
            <a:r>
              <a:rPr lang="en-US" sz="1800" dirty="0"/>
              <a:t>Cloud-based server that supports either Windows or Linux environments.</a:t>
            </a:r>
          </a:p>
          <a:p>
            <a:pPr marL="342900" indent="-228600">
              <a:spcBef>
                <a:spcPts val="0"/>
              </a:spcBef>
              <a:spcAft>
                <a:spcPts val="1200"/>
              </a:spcAft>
            </a:pPr>
            <a:r>
              <a:rPr lang="en-US" sz="1800" dirty="0"/>
              <a:t>Useful for lift-and-shift migrations to the cloud.</a:t>
            </a:r>
          </a:p>
          <a:p>
            <a:pPr marL="342900" indent="-228600">
              <a:spcBef>
                <a:spcPts val="0"/>
              </a:spcBef>
              <a:spcAft>
                <a:spcPts val="1200"/>
              </a:spcAft>
            </a:pPr>
            <a:r>
              <a:rPr lang="en-US" sz="1800" dirty="0"/>
              <a:t>Complete operating system package, including the host operating system.</a:t>
            </a:r>
          </a:p>
        </p:txBody>
      </p:sp>
      <p:sp>
        <p:nvSpPr>
          <p:cNvPr id="44" name="Text Placeholder 43">
            <a:extLst>
              <a:ext uri="{FF2B5EF4-FFF2-40B4-BE49-F238E27FC236}">
                <a16:creationId xmlns:a16="http://schemas.microsoft.com/office/drawing/2014/main" id="{F5E7619A-2111-0353-1D79-0249CEEBA5E2}"/>
              </a:ext>
            </a:extLst>
          </p:cNvPr>
          <p:cNvSpPr>
            <a:spLocks noGrp="1"/>
          </p:cNvSpPr>
          <p:nvPr>
            <p:ph type="body" sz="quarter" idx="22"/>
          </p:nvPr>
        </p:nvSpPr>
        <p:spPr>
          <a:xfrm>
            <a:off x="4357547" y="1594155"/>
            <a:ext cx="3479071" cy="338554"/>
          </a:xfrm>
        </p:spPr>
        <p:txBody>
          <a:bodyPr>
            <a:normAutofit fontScale="92500" lnSpcReduction="20000"/>
          </a:bodyPr>
          <a:lstStyle/>
          <a:p>
            <a:r>
              <a:rPr lang="en-US" sz="2200" dirty="0"/>
              <a:t>Virtual Desktop</a:t>
            </a:r>
          </a:p>
        </p:txBody>
      </p:sp>
      <p:sp>
        <p:nvSpPr>
          <p:cNvPr id="45" name="Text Placeholder 44">
            <a:extLst>
              <a:ext uri="{FF2B5EF4-FFF2-40B4-BE49-F238E27FC236}">
                <a16:creationId xmlns:a16="http://schemas.microsoft.com/office/drawing/2014/main" id="{6D254027-D5B4-5AD4-0D7F-18A5955D5B8B}"/>
              </a:ext>
            </a:extLst>
          </p:cNvPr>
          <p:cNvSpPr>
            <a:spLocks noGrp="1"/>
          </p:cNvSpPr>
          <p:nvPr>
            <p:ph type="body" sz="quarter" idx="23"/>
          </p:nvPr>
        </p:nvSpPr>
        <p:spPr>
          <a:xfrm>
            <a:off x="4359737" y="2120900"/>
            <a:ext cx="3477611" cy="3077766"/>
          </a:xfrm>
        </p:spPr>
        <p:txBody>
          <a:bodyPr>
            <a:spAutoFit/>
          </a:bodyPr>
          <a:lstStyle/>
          <a:p>
            <a:pPr marL="342900" indent="-228600">
              <a:spcBef>
                <a:spcPts val="0"/>
              </a:spcBef>
              <a:spcAft>
                <a:spcPts val="1200"/>
              </a:spcAft>
            </a:pPr>
            <a:r>
              <a:rPr lang="en-US" sz="1800" dirty="0"/>
              <a:t>Provides a cloud-based personal computer Windows desktop experience.</a:t>
            </a:r>
          </a:p>
          <a:p>
            <a:pPr marL="342900" indent="-228600">
              <a:spcBef>
                <a:spcPts val="0"/>
              </a:spcBef>
              <a:spcAft>
                <a:spcPts val="1200"/>
              </a:spcAft>
            </a:pPr>
            <a:r>
              <a:rPr lang="en-US" sz="1800" dirty="0"/>
              <a:t>Dedicated applications to connect and use, or accessible from any modern browser.</a:t>
            </a:r>
          </a:p>
          <a:p>
            <a:pPr marL="342900" indent="-228600">
              <a:spcBef>
                <a:spcPts val="0"/>
              </a:spcBef>
              <a:spcAft>
                <a:spcPts val="1200"/>
              </a:spcAft>
            </a:pPr>
            <a:r>
              <a:rPr lang="en-US" sz="1800" dirty="0"/>
              <a:t>Multiclient login allows multiple users to log into the same machine at the </a:t>
            </a:r>
            <a:br>
              <a:rPr lang="en-US" sz="1800" dirty="0"/>
            </a:br>
            <a:r>
              <a:rPr lang="en-US" sz="1800" dirty="0"/>
              <a:t>same time.</a:t>
            </a:r>
          </a:p>
        </p:txBody>
      </p:sp>
      <p:sp>
        <p:nvSpPr>
          <p:cNvPr id="46" name="Text Placeholder 45">
            <a:extLst>
              <a:ext uri="{FF2B5EF4-FFF2-40B4-BE49-F238E27FC236}">
                <a16:creationId xmlns:a16="http://schemas.microsoft.com/office/drawing/2014/main" id="{0DE738B5-1476-8A16-66E6-54B7321B0CC8}"/>
              </a:ext>
            </a:extLst>
          </p:cNvPr>
          <p:cNvSpPr>
            <a:spLocks noGrp="1"/>
          </p:cNvSpPr>
          <p:nvPr>
            <p:ph type="body" sz="quarter" idx="24"/>
          </p:nvPr>
        </p:nvSpPr>
        <p:spPr>
          <a:xfrm>
            <a:off x="8130894" y="1594155"/>
            <a:ext cx="3479071" cy="338554"/>
          </a:xfrm>
        </p:spPr>
        <p:txBody>
          <a:bodyPr>
            <a:normAutofit fontScale="92500" lnSpcReduction="20000"/>
          </a:bodyPr>
          <a:lstStyle/>
          <a:p>
            <a:r>
              <a:rPr lang="en-US" sz="2200" dirty="0"/>
              <a:t>Containers</a:t>
            </a:r>
          </a:p>
        </p:txBody>
      </p:sp>
      <p:sp>
        <p:nvSpPr>
          <p:cNvPr id="47" name="Text Placeholder 46">
            <a:extLst>
              <a:ext uri="{FF2B5EF4-FFF2-40B4-BE49-F238E27FC236}">
                <a16:creationId xmlns:a16="http://schemas.microsoft.com/office/drawing/2014/main" id="{8FD4A9DE-5522-F33C-2FEB-6B74CE945DBB}"/>
              </a:ext>
            </a:extLst>
          </p:cNvPr>
          <p:cNvSpPr>
            <a:spLocks noGrp="1"/>
          </p:cNvSpPr>
          <p:nvPr>
            <p:ph type="body" sz="quarter" idx="25"/>
          </p:nvPr>
        </p:nvSpPr>
        <p:spPr>
          <a:xfrm>
            <a:off x="8133084" y="2120900"/>
            <a:ext cx="3594459" cy="3077766"/>
          </a:xfrm>
        </p:spPr>
        <p:txBody>
          <a:bodyPr wrap="square">
            <a:spAutoFit/>
          </a:bodyPr>
          <a:lstStyle/>
          <a:p>
            <a:pPr marL="342900" indent="-228600">
              <a:spcBef>
                <a:spcPts val="0"/>
              </a:spcBef>
              <a:spcAft>
                <a:spcPts val="1200"/>
              </a:spcAft>
            </a:pPr>
            <a:r>
              <a:rPr lang="en-US" sz="1800" dirty="0"/>
              <a:t>Lightweight, miniature environment well suited for running microservices.</a:t>
            </a:r>
          </a:p>
          <a:p>
            <a:pPr marL="342900" indent="-228600">
              <a:spcBef>
                <a:spcPts val="0"/>
              </a:spcBef>
              <a:spcAft>
                <a:spcPts val="1200"/>
              </a:spcAft>
            </a:pPr>
            <a:r>
              <a:rPr lang="en-US" sz="1800" dirty="0"/>
              <a:t>Designed for scalability and resiliency through orchestration.</a:t>
            </a:r>
          </a:p>
          <a:p>
            <a:pPr marL="342900" indent="-228600">
              <a:spcBef>
                <a:spcPts val="0"/>
              </a:spcBef>
              <a:spcAft>
                <a:spcPts val="1200"/>
              </a:spcAft>
            </a:pPr>
            <a:r>
              <a:rPr lang="en-US" sz="1800" dirty="0"/>
              <a:t>Applications and services are packaged in a container that sits on top of the host operating system. Multiple containers can sit on one host OS.</a:t>
            </a:r>
          </a:p>
        </p:txBody>
      </p:sp>
      <p:sp>
        <p:nvSpPr>
          <p:cNvPr id="2" name="Footer Placeholder 1">
            <a:extLst>
              <a:ext uri="{FF2B5EF4-FFF2-40B4-BE49-F238E27FC236}">
                <a16:creationId xmlns:a16="http://schemas.microsoft.com/office/drawing/2014/main" id="{57671DFE-9C03-46BD-C882-CF9E6B86396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3169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7684D9-D7B5-8C29-132F-ABA72750AB62}"/>
              </a:ext>
            </a:extLst>
          </p:cNvPr>
          <p:cNvSpPr>
            <a:spLocks noGrp="1"/>
          </p:cNvSpPr>
          <p:nvPr>
            <p:ph type="title"/>
          </p:nvPr>
        </p:nvSpPr>
        <p:spPr/>
        <p:txBody>
          <a:bodyPr>
            <a:noAutofit/>
          </a:bodyPr>
          <a:lstStyle/>
          <a:p>
            <a:r>
              <a:rPr lang="en-US" sz="3600" b="1" dirty="0">
                <a:cs typeface="Segoe UI"/>
              </a:rPr>
              <a:t>Azure App Services</a:t>
            </a:r>
            <a:endParaRPr lang="en-US" sz="3600" b="1" dirty="0"/>
          </a:p>
        </p:txBody>
      </p:sp>
      <p:sp>
        <p:nvSpPr>
          <p:cNvPr id="11" name="Text Placeholder 10">
            <a:extLst>
              <a:ext uri="{FF2B5EF4-FFF2-40B4-BE49-F238E27FC236}">
                <a16:creationId xmlns:a16="http://schemas.microsoft.com/office/drawing/2014/main" id="{D85C6C66-4D2A-76EC-7543-594D16B39A02}"/>
              </a:ext>
            </a:extLst>
          </p:cNvPr>
          <p:cNvSpPr>
            <a:spLocks noGrp="1"/>
          </p:cNvSpPr>
          <p:nvPr>
            <p:ph type="body" sz="quarter" idx="16"/>
          </p:nvPr>
        </p:nvSpPr>
        <p:spPr>
          <a:xfrm>
            <a:off x="584200" y="1594155"/>
            <a:ext cx="3174143" cy="1231106"/>
          </a:xfrm>
        </p:spPr>
        <p:txBody>
          <a:bodyPr/>
          <a:lstStyle/>
          <a:p>
            <a:r>
              <a:rPr lang="en-IE" sz="2000" dirty="0">
                <a:latin typeface="+mn-lt"/>
                <a:cs typeface="Segoe UI Semilight"/>
              </a:rPr>
              <a:t>Azure</a:t>
            </a:r>
            <a:r>
              <a:rPr lang="en-IE" sz="2000" b="1" dirty="0">
                <a:latin typeface="+mn-lt"/>
                <a:cs typeface="Segoe UI Semilight"/>
              </a:rPr>
              <a:t> App Services </a:t>
            </a:r>
            <a:r>
              <a:rPr lang="en-IE" sz="2000" dirty="0">
                <a:latin typeface="+mn-lt"/>
                <a:cs typeface="Segoe UI Semilight"/>
              </a:rPr>
              <a:t>is a fully managed platform to build, deploy, and scale web apps and APIs quickly. </a:t>
            </a:r>
          </a:p>
        </p:txBody>
      </p:sp>
      <p:sp>
        <p:nvSpPr>
          <p:cNvPr id="10" name="Text Placeholder 9">
            <a:extLst>
              <a:ext uri="{FF2B5EF4-FFF2-40B4-BE49-F238E27FC236}">
                <a16:creationId xmlns:a16="http://schemas.microsoft.com/office/drawing/2014/main" id="{73ED80A5-33A8-9B2E-F11C-A702827C9274}"/>
              </a:ext>
            </a:extLst>
          </p:cNvPr>
          <p:cNvSpPr>
            <a:spLocks noGrp="1"/>
          </p:cNvSpPr>
          <p:nvPr>
            <p:ph type="body" sz="quarter" idx="15"/>
          </p:nvPr>
        </p:nvSpPr>
        <p:spPr>
          <a:xfrm>
            <a:off x="586389" y="3083032"/>
            <a:ext cx="3288925" cy="1815882"/>
          </a:xfrm>
        </p:spPr>
        <p:txBody>
          <a:bodyPr/>
          <a:lstStyle/>
          <a:p>
            <a:pPr marL="342900" indent="-225425">
              <a:spcBef>
                <a:spcPts val="0"/>
              </a:spcBef>
              <a:spcAft>
                <a:spcPts val="1200"/>
              </a:spcAft>
            </a:pPr>
            <a:r>
              <a:rPr lang="en-IE" sz="1800" dirty="0">
                <a:cs typeface="Segoe UI Semilight" panose="020B0402040204020203" pitchFamily="34" charset="0"/>
              </a:rPr>
              <a:t>Works with .NET, .NET Core, Node.js, Java, Python, or </a:t>
            </a:r>
            <a:r>
              <a:rPr lang="en-IE" sz="1800" dirty="0" err="1">
                <a:cs typeface="Segoe UI Semilight" panose="020B0402040204020203" pitchFamily="34" charset="0"/>
              </a:rPr>
              <a:t>php</a:t>
            </a:r>
            <a:r>
              <a:rPr lang="en-IE" sz="1800" dirty="0">
                <a:cs typeface="Segoe UI Semilight" panose="020B0402040204020203" pitchFamily="34" charset="0"/>
              </a:rPr>
              <a:t>.</a:t>
            </a:r>
          </a:p>
          <a:p>
            <a:pPr marL="342900" indent="-225425">
              <a:spcBef>
                <a:spcPts val="0"/>
              </a:spcBef>
              <a:spcAft>
                <a:spcPts val="1200"/>
              </a:spcAft>
            </a:pPr>
            <a:r>
              <a:rPr lang="en-IE" sz="1800" dirty="0">
                <a:cs typeface="Segoe UI Semilight" panose="020B0402040204020203" pitchFamily="34" charset="0"/>
              </a:rPr>
              <a:t>PaaS offering with enterprise-grade performance, security, and compliance requirements. </a:t>
            </a:r>
          </a:p>
        </p:txBody>
      </p:sp>
      <p:pic>
        <p:nvPicPr>
          <p:cNvPr id="15" name="Graphic 6" descr="The Azure App Service icon - cloud shape surrounded by several example apps.">
            <a:extLst>
              <a:ext uri="{FF2B5EF4-FFF2-40B4-BE49-F238E27FC236}">
                <a16:creationId xmlns:a16="http://schemas.microsoft.com/office/drawing/2014/main" id="{EE83C4F3-967F-ACD0-621C-C464CE1DA7E4}"/>
              </a:ext>
            </a:extLst>
          </p:cNvPr>
          <p:cNvPicPr>
            <a:picLocks noGrp="1" noChangeAspect="1"/>
          </p:cNvPicPr>
          <p:nvPr>
            <p:ph type="pic" sz="quarter" idx="20"/>
          </p:nvPr>
        </p:nvPicPr>
        <p:blipFill rotWithShape="1">
          <a:blip r:embed="rId3"/>
          <a:srcRect l="-85707" t="-33544" r="-85707" b="-33544"/>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E1296092-B2C3-144B-8C6D-23FF69B36D7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311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Azure</a:t>
            </a:r>
            <a:r>
              <a:rPr lang="hu-HU" b="1" dirty="0"/>
              <a:t> App Service</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703385" y="1621186"/>
            <a:ext cx="11019692" cy="5055187"/>
          </a:xfrm>
        </p:spPr>
        <p:txBody>
          <a:bodyPr>
            <a:normAutofit lnSpcReduction="10000"/>
          </a:bodyPr>
          <a:lstStyle/>
          <a:p>
            <a:pPr algn="just">
              <a:lnSpc>
                <a:spcPct val="100000"/>
              </a:lnSpc>
            </a:pPr>
            <a:r>
              <a:rPr lang="en-US" b="1" dirty="0"/>
              <a:t>Types of app services</a:t>
            </a:r>
            <a:r>
              <a:rPr lang="hu-HU" b="1" dirty="0"/>
              <a:t>:</a:t>
            </a:r>
          </a:p>
          <a:p>
            <a:pPr marL="342900" indent="-342900" algn="just">
              <a:lnSpc>
                <a:spcPct val="100000"/>
              </a:lnSpc>
              <a:buFont typeface="Arial" panose="020B0604020202020204" pitchFamily="34" charset="0"/>
              <a:buChar char="•"/>
            </a:pPr>
            <a:r>
              <a:rPr lang="en-US" dirty="0"/>
              <a:t>Web apps</a:t>
            </a:r>
          </a:p>
          <a:p>
            <a:pPr marL="342900" indent="-342900" algn="just">
              <a:lnSpc>
                <a:spcPct val="100000"/>
              </a:lnSpc>
              <a:buFont typeface="Arial" panose="020B0604020202020204" pitchFamily="34" charset="0"/>
              <a:buChar char="•"/>
            </a:pPr>
            <a:r>
              <a:rPr lang="en-US" dirty="0"/>
              <a:t>API apps</a:t>
            </a:r>
          </a:p>
          <a:p>
            <a:pPr marL="342900" indent="-342900" algn="just">
              <a:lnSpc>
                <a:spcPct val="100000"/>
              </a:lnSpc>
              <a:buFont typeface="Arial" panose="020B0604020202020204" pitchFamily="34" charset="0"/>
              <a:buChar char="•"/>
            </a:pPr>
            <a:r>
              <a:rPr lang="en-US" dirty="0" err="1"/>
              <a:t>WebJobs</a:t>
            </a:r>
            <a:endParaRPr lang="en-US" dirty="0"/>
          </a:p>
          <a:p>
            <a:pPr marL="342900" indent="-342900" algn="just">
              <a:lnSpc>
                <a:spcPct val="100000"/>
              </a:lnSpc>
              <a:buFont typeface="Arial" panose="020B0604020202020204" pitchFamily="34" charset="0"/>
              <a:buChar char="•"/>
            </a:pPr>
            <a:r>
              <a:rPr lang="en-US" dirty="0"/>
              <a:t>Mobile apps</a:t>
            </a:r>
            <a:endParaRPr lang="hu-HU" dirty="0"/>
          </a:p>
          <a:p>
            <a:pPr marL="342900" indent="-342900" algn="just">
              <a:lnSpc>
                <a:spcPct val="100000"/>
              </a:lnSpc>
              <a:buFont typeface="Arial" panose="020B0604020202020204" pitchFamily="34" charset="0"/>
              <a:buChar char="•"/>
            </a:pPr>
            <a:endParaRPr lang="hu-HU" dirty="0"/>
          </a:p>
          <a:p>
            <a:pPr algn="just">
              <a:lnSpc>
                <a:spcPct val="100000"/>
              </a:lnSpc>
            </a:pPr>
            <a:r>
              <a:rPr lang="en-US" b="1" i="0" dirty="0">
                <a:solidFill>
                  <a:srgbClr val="161616"/>
                </a:solidFill>
                <a:effectLst/>
                <a:latin typeface="Segoe UI" panose="020B0502040204020203" pitchFamily="34" charset="0"/>
              </a:rPr>
              <a:t>App Service handles most of the infrastructure decisions</a:t>
            </a:r>
            <a:r>
              <a:rPr lang="hu-HU" b="1" i="0" dirty="0">
                <a:solidFill>
                  <a:srgbClr val="161616"/>
                </a:solidFill>
                <a:effectLst/>
                <a:latin typeface="Segoe UI" panose="020B0502040204020203" pitchFamily="34" charset="0"/>
              </a:rPr>
              <a:t>:</a:t>
            </a:r>
          </a:p>
          <a:p>
            <a:pPr marL="342900" indent="-342900" algn="just">
              <a:lnSpc>
                <a:spcPct val="100000"/>
              </a:lnSpc>
              <a:buFont typeface="Arial" panose="020B0604020202020204" pitchFamily="34" charset="0"/>
              <a:buChar char="•"/>
            </a:pPr>
            <a:r>
              <a:rPr lang="en-US" dirty="0"/>
              <a:t>Deployment and management are integrated into the platform.</a:t>
            </a:r>
          </a:p>
          <a:p>
            <a:pPr marL="342900" indent="-342900" algn="just">
              <a:lnSpc>
                <a:spcPct val="100000"/>
              </a:lnSpc>
              <a:buFont typeface="Arial" panose="020B0604020202020204" pitchFamily="34" charset="0"/>
              <a:buChar char="•"/>
            </a:pPr>
            <a:r>
              <a:rPr lang="en-US" dirty="0"/>
              <a:t>Endpoints can be secured.</a:t>
            </a:r>
          </a:p>
          <a:p>
            <a:pPr marL="342900" indent="-342900" algn="just">
              <a:lnSpc>
                <a:spcPct val="100000"/>
              </a:lnSpc>
              <a:buFont typeface="Arial" panose="020B0604020202020204" pitchFamily="34" charset="0"/>
              <a:buChar char="•"/>
            </a:pPr>
            <a:r>
              <a:rPr lang="en-US" dirty="0"/>
              <a:t>Sites can be scaled quickly to handle high traffic loads.</a:t>
            </a:r>
          </a:p>
          <a:p>
            <a:pPr marL="342900" indent="-342900" algn="just">
              <a:lnSpc>
                <a:spcPct val="100000"/>
              </a:lnSpc>
              <a:buFont typeface="Arial" panose="020B0604020202020204" pitchFamily="34" charset="0"/>
              <a:buChar char="•"/>
            </a:pPr>
            <a:r>
              <a:rPr lang="en-US" dirty="0"/>
              <a:t>The built-in load balancing and traffic manager provide high availability</a:t>
            </a:r>
            <a:endParaRPr lang="hu-HU" dirty="0"/>
          </a:p>
        </p:txBody>
      </p:sp>
      <p:pic>
        <p:nvPicPr>
          <p:cNvPr id="11266" name="Picture 2" descr="Icon representing Azure App Service.">
            <a:extLst>
              <a:ext uri="{FF2B5EF4-FFF2-40B4-BE49-F238E27FC236}">
                <a16:creationId xmlns:a16="http://schemas.microsoft.com/office/drawing/2014/main" id="{39170ADB-C593-4455-9367-DF97AD094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749807"/>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69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013C4-CB7C-B16E-6E68-7DE3BD9C05FE}"/>
              </a:ext>
            </a:extLst>
          </p:cNvPr>
          <p:cNvSpPr>
            <a:spLocks noGrp="1"/>
          </p:cNvSpPr>
          <p:nvPr>
            <p:ph type="title"/>
          </p:nvPr>
        </p:nvSpPr>
        <p:spPr>
          <a:xfrm>
            <a:off x="588262" y="585216"/>
            <a:ext cx="11013474" cy="492443"/>
          </a:xfrm>
        </p:spPr>
        <p:txBody>
          <a:bodyPr>
            <a:noAutofit/>
          </a:bodyPr>
          <a:lstStyle/>
          <a:p>
            <a:r>
              <a:rPr lang="en-US" sz="3600" b="1" dirty="0"/>
              <a:t>Azure networking services</a:t>
            </a:r>
          </a:p>
        </p:txBody>
      </p:sp>
      <p:sp>
        <p:nvSpPr>
          <p:cNvPr id="24" name="Text Placeholder 23">
            <a:extLst>
              <a:ext uri="{FF2B5EF4-FFF2-40B4-BE49-F238E27FC236}">
                <a16:creationId xmlns:a16="http://schemas.microsoft.com/office/drawing/2014/main" id="{B04657A9-8A60-9A3A-1F3D-E6ECEB6EF693}"/>
              </a:ext>
            </a:extLst>
          </p:cNvPr>
          <p:cNvSpPr>
            <a:spLocks noGrp="1"/>
          </p:cNvSpPr>
          <p:nvPr>
            <p:ph type="body" sz="quarter" idx="15"/>
          </p:nvPr>
        </p:nvSpPr>
        <p:spPr>
          <a:xfrm>
            <a:off x="1741714" y="1591056"/>
            <a:ext cx="9858148" cy="2400657"/>
          </a:xfrm>
        </p:spPr>
        <p:txBody>
          <a:bodyPr/>
          <a:lstStyle/>
          <a:p>
            <a:pPr marL="0" indent="0">
              <a:spcBef>
                <a:spcPts val="0"/>
              </a:spcBef>
              <a:spcAft>
                <a:spcPts val="1200"/>
              </a:spcAft>
              <a:buNone/>
            </a:pPr>
            <a:r>
              <a:rPr lang="en-US" sz="2200" b="1" dirty="0"/>
              <a:t>Azure Virtual Network (</a:t>
            </a:r>
            <a:r>
              <a:rPr lang="en-US" sz="2200" b="1" dirty="0" err="1"/>
              <a:t>VNet</a:t>
            </a:r>
            <a:r>
              <a:rPr lang="en-US" sz="2200" b="1" dirty="0"/>
              <a:t>) </a:t>
            </a:r>
            <a:r>
              <a:rPr lang="en-US" sz="2200" dirty="0"/>
              <a:t>enables Azure resources to communicate with each other, the internet, and on-premises networks.</a:t>
            </a:r>
          </a:p>
          <a:p>
            <a:pPr marL="342900" indent="-225425">
              <a:spcBef>
                <a:spcPts val="0"/>
              </a:spcBef>
              <a:spcAft>
                <a:spcPts val="1200"/>
              </a:spcAft>
            </a:pPr>
            <a:r>
              <a:rPr lang="en-US" sz="1800" dirty="0">
                <a:cs typeface="Segoe UI Semilight" panose="020B0402040204020203" pitchFamily="34" charset="0"/>
              </a:rPr>
              <a:t>Public endpoints, accessible from anywhere on the internet.</a:t>
            </a:r>
          </a:p>
          <a:p>
            <a:pPr marL="342900" indent="-225425">
              <a:spcBef>
                <a:spcPts val="0"/>
              </a:spcBef>
              <a:spcAft>
                <a:spcPts val="1200"/>
              </a:spcAft>
            </a:pPr>
            <a:r>
              <a:rPr lang="en-US" sz="1800" dirty="0">
                <a:cs typeface="Segoe UI Semilight" panose="020B0402040204020203" pitchFamily="34" charset="0"/>
              </a:rPr>
              <a:t>Private endpoints, accessible only from within your network.</a:t>
            </a:r>
          </a:p>
          <a:p>
            <a:pPr marL="342900" indent="-225425">
              <a:spcBef>
                <a:spcPts val="0"/>
              </a:spcBef>
              <a:spcAft>
                <a:spcPts val="1200"/>
              </a:spcAft>
            </a:pPr>
            <a:r>
              <a:rPr lang="en-US" sz="1800" dirty="0">
                <a:cs typeface="Segoe UI Semilight" panose="020B0402040204020203" pitchFamily="34" charset="0"/>
              </a:rPr>
              <a:t>Virtual subnets segment your network to suit your needs.</a:t>
            </a:r>
          </a:p>
          <a:p>
            <a:pPr marL="342900" indent="-225425">
              <a:spcBef>
                <a:spcPts val="0"/>
              </a:spcBef>
              <a:spcAft>
                <a:spcPts val="1200"/>
              </a:spcAft>
            </a:pPr>
            <a:r>
              <a:rPr lang="en-US" sz="1800" dirty="0">
                <a:cs typeface="Segoe UI Semilight" panose="020B0402040204020203" pitchFamily="34" charset="0"/>
              </a:rPr>
              <a:t>Network peering connects your private networks directly together.</a:t>
            </a:r>
          </a:p>
        </p:txBody>
      </p:sp>
      <p:sp>
        <p:nvSpPr>
          <p:cNvPr id="2" name="Footer Placeholder 1">
            <a:extLst>
              <a:ext uri="{FF2B5EF4-FFF2-40B4-BE49-F238E27FC236}">
                <a16:creationId xmlns:a16="http://schemas.microsoft.com/office/drawing/2014/main" id="{FA8EA257-D846-A8B8-0495-98211494FA30}"/>
              </a:ext>
            </a:extLst>
          </p:cNvPr>
          <p:cNvSpPr>
            <a:spLocks noGrp="1"/>
          </p:cNvSpPr>
          <p:nvPr>
            <p:ph type="ftr" sz="quarter" idx="3"/>
          </p:nvPr>
        </p:nvSpPr>
        <p:spPr/>
        <p:txBody>
          <a:bodyPr/>
          <a:lstStyle/>
          <a:p>
            <a:r>
              <a:rPr lang="en-US" dirty="0"/>
              <a:t>© Copyright Microsoft Corporation. All rights reserved.</a:t>
            </a:r>
          </a:p>
        </p:txBody>
      </p:sp>
      <p:pic>
        <p:nvPicPr>
          <p:cNvPr id="14" name="Graphic 13">
            <a:extLst>
              <a:ext uri="{FF2B5EF4-FFF2-40B4-BE49-F238E27FC236}">
                <a16:creationId xmlns:a16="http://schemas.microsoft.com/office/drawing/2014/main" id="{8364E1AD-46DB-BE66-6374-9160FFE70CCA}"/>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899" b="13899"/>
          <a:stretch/>
        </p:blipFill>
        <p:spPr>
          <a:xfrm>
            <a:off x="588262" y="1641492"/>
            <a:ext cx="874777" cy="631613"/>
          </a:xfrm>
          <a:prstGeom prst="rect">
            <a:avLst/>
          </a:prstGeom>
        </p:spPr>
      </p:pic>
    </p:spTree>
    <p:extLst>
      <p:ext uri="{BB962C8B-B14F-4D97-AF65-F5344CB8AC3E}">
        <p14:creationId xmlns:p14="http://schemas.microsoft.com/office/powerpoint/2010/main" val="28001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Key </a:t>
            </a:r>
            <a:r>
              <a:rPr lang="hu-HU" b="1" dirty="0" err="1"/>
              <a:t>capabilities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70142" y="1621186"/>
            <a:ext cx="11041694" cy="5055187"/>
          </a:xfrm>
        </p:spPr>
        <p:txBody>
          <a:bodyPr>
            <a:normAutofit fontScale="92500" lnSpcReduction="10000"/>
          </a:bodyPr>
          <a:lstStyle/>
          <a:p>
            <a:pPr algn="just">
              <a:lnSpc>
                <a:spcPct val="110000"/>
              </a:lnSpc>
            </a:pPr>
            <a:r>
              <a:rPr lang="hu-HU" b="1" dirty="0" err="1"/>
              <a:t>Isolation</a:t>
            </a:r>
            <a:r>
              <a:rPr lang="hu-HU" b="1" dirty="0"/>
              <a:t> and </a:t>
            </a:r>
            <a:r>
              <a:rPr lang="hu-HU" b="1" dirty="0" err="1"/>
              <a:t>segmentation</a:t>
            </a:r>
            <a:r>
              <a:rPr lang="hu-HU" b="1" dirty="0"/>
              <a:t>:</a:t>
            </a:r>
          </a:p>
          <a:p>
            <a:pPr marL="800100" lvl="1" indent="-342900" algn="just">
              <a:lnSpc>
                <a:spcPct val="110000"/>
              </a:lnSpc>
              <a:buFont typeface="Arial" panose="020B0604020202020204" pitchFamily="34" charset="0"/>
              <a:buChar char="•"/>
            </a:pPr>
            <a:r>
              <a:rPr lang="en-US" dirty="0"/>
              <a:t>Virtual Network allows you to create multiple isolated virtual networks</a:t>
            </a:r>
            <a:r>
              <a:rPr lang="hu-HU" dirty="0"/>
              <a:t>.</a:t>
            </a:r>
          </a:p>
          <a:p>
            <a:pPr marL="800100" lvl="1" indent="-342900" algn="just">
              <a:lnSpc>
                <a:spcPct val="110000"/>
              </a:lnSpc>
              <a:buFont typeface="Arial" panose="020B0604020202020204" pitchFamily="34" charset="0"/>
              <a:buChar char="•"/>
            </a:pPr>
            <a:r>
              <a:rPr lang="en-US" dirty="0"/>
              <a:t>When you set up a virtual network, you define a private IP address space by using either public or private IP address ranges</a:t>
            </a:r>
            <a:r>
              <a:rPr lang="hu-HU" dirty="0"/>
              <a:t>.</a:t>
            </a:r>
          </a:p>
          <a:p>
            <a:pPr marL="800100" lvl="1" indent="-342900" algn="just">
              <a:lnSpc>
                <a:spcPct val="110000"/>
              </a:lnSpc>
              <a:buFont typeface="Arial" panose="020B0604020202020204" pitchFamily="34" charset="0"/>
              <a:buChar char="•"/>
            </a:pPr>
            <a:r>
              <a:rPr lang="en-US" dirty="0"/>
              <a:t>You can divide that IP address space into subnets</a:t>
            </a:r>
            <a:r>
              <a:rPr lang="hu-HU" dirty="0"/>
              <a:t>.</a:t>
            </a:r>
          </a:p>
          <a:p>
            <a:pPr marL="800100" lvl="1" indent="-342900" algn="just">
              <a:lnSpc>
                <a:spcPct val="110000"/>
              </a:lnSpc>
              <a:buFont typeface="Arial" panose="020B0604020202020204" pitchFamily="34" charset="0"/>
              <a:buChar char="•"/>
            </a:pPr>
            <a:r>
              <a:rPr lang="hu-HU" dirty="0" err="1"/>
              <a:t>For</a:t>
            </a:r>
            <a:r>
              <a:rPr lang="hu-HU" dirty="0"/>
              <a:t> </a:t>
            </a:r>
            <a:r>
              <a:rPr lang="hu-HU" dirty="0" err="1"/>
              <a:t>name</a:t>
            </a:r>
            <a:r>
              <a:rPr lang="hu-HU" dirty="0"/>
              <a:t> </a:t>
            </a:r>
            <a:r>
              <a:rPr lang="hu-HU" dirty="0" err="1"/>
              <a:t>resolution</a:t>
            </a:r>
            <a:r>
              <a:rPr lang="hu-HU" dirty="0"/>
              <a:t>-&gt; </a:t>
            </a:r>
            <a:r>
              <a:rPr lang="en-US" dirty="0"/>
              <a:t>name resolution service that's built in to Azure</a:t>
            </a:r>
            <a:r>
              <a:rPr lang="hu-HU" dirty="0"/>
              <a:t>.</a:t>
            </a:r>
          </a:p>
          <a:p>
            <a:pPr algn="just">
              <a:lnSpc>
                <a:spcPct val="110000"/>
              </a:lnSpc>
            </a:pPr>
            <a:r>
              <a:rPr lang="hu-HU" b="1" dirty="0"/>
              <a:t>Internet </a:t>
            </a:r>
            <a:r>
              <a:rPr lang="hu-HU" b="1" dirty="0" err="1"/>
              <a:t>communications</a:t>
            </a:r>
            <a:r>
              <a:rPr lang="hu-HU" b="1" dirty="0"/>
              <a:t>:</a:t>
            </a:r>
          </a:p>
          <a:p>
            <a:pPr marL="800100" lvl="1" indent="-342900" algn="just">
              <a:lnSpc>
                <a:spcPct val="110000"/>
              </a:lnSpc>
              <a:buFont typeface="Arial" panose="020B0604020202020204" pitchFamily="34" charset="0"/>
              <a:buChar char="•"/>
            </a:pPr>
            <a:r>
              <a:rPr lang="en-US" dirty="0"/>
              <a:t>A VM in Azure can connect to the internet by default. You can enable incoming connections from the internet by defining a public IP address or a public load balancer</a:t>
            </a:r>
            <a:r>
              <a:rPr lang="hu-HU" dirty="0"/>
              <a:t>.</a:t>
            </a:r>
          </a:p>
          <a:p>
            <a:pPr algn="just">
              <a:lnSpc>
                <a:spcPct val="110000"/>
              </a:lnSpc>
            </a:pPr>
            <a:r>
              <a:rPr lang="hu-HU" b="1" dirty="0" err="1"/>
              <a:t>Communicate</a:t>
            </a:r>
            <a:r>
              <a:rPr lang="hu-HU" b="1" dirty="0"/>
              <a:t> </a:t>
            </a:r>
            <a:r>
              <a:rPr lang="hu-HU" b="1" dirty="0" err="1"/>
              <a:t>between</a:t>
            </a:r>
            <a:r>
              <a:rPr lang="hu-HU" b="1" dirty="0"/>
              <a:t> </a:t>
            </a:r>
            <a:r>
              <a:rPr lang="hu-HU" b="1" dirty="0" err="1"/>
              <a:t>Azure</a:t>
            </a:r>
            <a:r>
              <a:rPr lang="hu-HU" b="1" dirty="0"/>
              <a:t> </a:t>
            </a:r>
            <a:r>
              <a:rPr lang="hu-HU" b="1" dirty="0" err="1"/>
              <a:t>resources</a:t>
            </a:r>
            <a:r>
              <a:rPr lang="hu-HU" b="1" dirty="0"/>
              <a:t>:</a:t>
            </a:r>
          </a:p>
          <a:p>
            <a:pPr marL="800100" lvl="1" indent="-342900" algn="just">
              <a:lnSpc>
                <a:spcPct val="110000"/>
              </a:lnSpc>
              <a:buFont typeface="Arial" panose="020B0604020202020204" pitchFamily="34" charset="0"/>
              <a:buChar char="•"/>
            </a:pPr>
            <a:r>
              <a:rPr lang="hu-HU" b="1" dirty="0" err="1"/>
              <a:t>Virtual</a:t>
            </a:r>
            <a:r>
              <a:rPr lang="hu-HU" b="1" dirty="0"/>
              <a:t> </a:t>
            </a:r>
            <a:r>
              <a:rPr lang="hu-HU" b="1" dirty="0" err="1"/>
              <a:t>networks</a:t>
            </a:r>
            <a:r>
              <a:rPr lang="hu-HU" dirty="0"/>
              <a:t>: </a:t>
            </a:r>
            <a:r>
              <a:rPr lang="en-US" dirty="0"/>
              <a:t>Virtual networks can connect not only VMs but other Azure resources</a:t>
            </a:r>
            <a:r>
              <a:rPr lang="hu-HU" dirty="0"/>
              <a:t>.</a:t>
            </a:r>
          </a:p>
          <a:p>
            <a:pPr marL="800100" lvl="1" indent="-342900" algn="just">
              <a:lnSpc>
                <a:spcPct val="110000"/>
              </a:lnSpc>
              <a:buFont typeface="Arial" panose="020B0604020202020204" pitchFamily="34" charset="0"/>
              <a:buChar char="•"/>
            </a:pPr>
            <a:r>
              <a:rPr lang="hu-HU" b="1" dirty="0"/>
              <a:t>Service </a:t>
            </a:r>
            <a:r>
              <a:rPr lang="hu-HU" b="1" dirty="0" err="1"/>
              <a:t>endpoints</a:t>
            </a:r>
            <a:r>
              <a:rPr lang="hu-HU" dirty="0"/>
              <a:t>: </a:t>
            </a:r>
            <a:r>
              <a:rPr lang="en-US" dirty="0"/>
              <a:t>use service endpoints to connect to other Azure resource types </a:t>
            </a:r>
            <a:r>
              <a:rPr lang="hu-HU" dirty="0"/>
              <a:t>(</a:t>
            </a:r>
            <a:r>
              <a:rPr lang="en-US" dirty="0"/>
              <a:t>Azure SQL databases and storage accounts</a:t>
            </a:r>
            <a:r>
              <a:rPr lang="hu-HU" dirty="0"/>
              <a:t>).</a:t>
            </a:r>
          </a:p>
        </p:txBody>
      </p:sp>
    </p:spTree>
    <p:extLst>
      <p:ext uri="{BB962C8B-B14F-4D97-AF65-F5344CB8AC3E}">
        <p14:creationId xmlns:p14="http://schemas.microsoft.com/office/powerpoint/2010/main" val="188804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Key </a:t>
            </a:r>
            <a:r>
              <a:rPr lang="hu-HU" b="1" dirty="0" err="1"/>
              <a:t>capabilities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316522" y="1621186"/>
            <a:ext cx="11676185" cy="5055187"/>
          </a:xfrm>
        </p:spPr>
        <p:txBody>
          <a:bodyPr>
            <a:normAutofit fontScale="92500"/>
          </a:bodyPr>
          <a:lstStyle/>
          <a:p>
            <a:pPr algn="just">
              <a:lnSpc>
                <a:spcPct val="100000"/>
              </a:lnSpc>
            </a:pPr>
            <a:r>
              <a:rPr lang="hu-HU" sz="2800" b="1" dirty="0" err="1"/>
              <a:t>Communicate</a:t>
            </a:r>
            <a:r>
              <a:rPr lang="hu-HU" sz="2800" b="1" dirty="0"/>
              <a:t> </a:t>
            </a:r>
            <a:r>
              <a:rPr lang="hu-HU" sz="2800" b="1" dirty="0" err="1"/>
              <a:t>with</a:t>
            </a:r>
            <a:r>
              <a:rPr lang="hu-HU" sz="2800" b="1" dirty="0"/>
              <a:t> </a:t>
            </a:r>
            <a:r>
              <a:rPr lang="hu-HU" sz="2800" b="1" dirty="0" err="1"/>
              <a:t>on-premises</a:t>
            </a:r>
            <a:r>
              <a:rPr lang="hu-HU" sz="2800" b="1" dirty="0"/>
              <a:t> </a:t>
            </a:r>
            <a:r>
              <a:rPr lang="hu-HU" sz="2800" b="1" dirty="0" err="1"/>
              <a:t>resources</a:t>
            </a:r>
            <a:r>
              <a:rPr lang="hu-HU" sz="2800" b="1" dirty="0"/>
              <a:t>:</a:t>
            </a:r>
          </a:p>
          <a:p>
            <a:pPr marL="800100" lvl="1" indent="-342900" algn="just">
              <a:lnSpc>
                <a:spcPct val="100000"/>
              </a:lnSpc>
              <a:buFont typeface="Arial" panose="020B0604020202020204" pitchFamily="34" charset="0"/>
              <a:buChar char="•"/>
            </a:pPr>
            <a:r>
              <a:rPr lang="hu-HU" sz="2400" b="1" dirty="0" err="1"/>
              <a:t>Point</a:t>
            </a:r>
            <a:r>
              <a:rPr lang="hu-HU" sz="2400" b="1" dirty="0"/>
              <a:t>-</a:t>
            </a:r>
            <a:r>
              <a:rPr lang="hu-HU" sz="2400" b="1" dirty="0" err="1"/>
              <a:t>to</a:t>
            </a:r>
            <a:r>
              <a:rPr lang="hu-HU" sz="2400" b="1" dirty="0"/>
              <a:t>-site </a:t>
            </a:r>
            <a:r>
              <a:rPr lang="hu-HU" sz="2400" b="1" dirty="0" err="1"/>
              <a:t>virtual</a:t>
            </a:r>
            <a:r>
              <a:rPr lang="hu-HU" sz="2400" b="1" dirty="0"/>
              <a:t> </a:t>
            </a:r>
            <a:r>
              <a:rPr lang="hu-HU" sz="2400" b="1" dirty="0" err="1"/>
              <a:t>private</a:t>
            </a:r>
            <a:r>
              <a:rPr lang="hu-HU" sz="2400" b="1" dirty="0"/>
              <a:t> </a:t>
            </a:r>
            <a:r>
              <a:rPr lang="hu-HU" sz="2400" b="1" dirty="0" err="1"/>
              <a:t>networks</a:t>
            </a:r>
            <a:r>
              <a:rPr lang="hu-HU" sz="2400" i="1" dirty="0"/>
              <a:t>: </a:t>
            </a:r>
            <a:r>
              <a:rPr lang="en-US" sz="2400" dirty="0"/>
              <a:t>In this case, the client computer initiates an encrypted VPN connection to Azure to connect that computer to the Azure virtual network</a:t>
            </a:r>
            <a:r>
              <a:rPr lang="hu-HU" sz="2400" dirty="0"/>
              <a:t>.</a:t>
            </a:r>
          </a:p>
          <a:p>
            <a:pPr marL="800100" lvl="1" indent="-342900" algn="just">
              <a:lnSpc>
                <a:spcPct val="100000"/>
              </a:lnSpc>
              <a:buFont typeface="Arial" panose="020B0604020202020204" pitchFamily="34" charset="0"/>
              <a:buChar char="•"/>
            </a:pPr>
            <a:r>
              <a:rPr lang="hu-HU" sz="2400" b="1" dirty="0"/>
              <a:t>Site-</a:t>
            </a:r>
            <a:r>
              <a:rPr lang="hu-HU" sz="2400" b="1" dirty="0" err="1"/>
              <a:t>to</a:t>
            </a:r>
            <a:r>
              <a:rPr lang="hu-HU" sz="2400" b="1" dirty="0"/>
              <a:t>-site </a:t>
            </a:r>
            <a:r>
              <a:rPr lang="hu-HU" sz="2400" b="1" dirty="0" err="1"/>
              <a:t>virtual</a:t>
            </a:r>
            <a:r>
              <a:rPr lang="hu-HU" sz="2400" b="1" dirty="0"/>
              <a:t> </a:t>
            </a:r>
            <a:r>
              <a:rPr lang="hu-HU" sz="2400" b="1" dirty="0" err="1"/>
              <a:t>private</a:t>
            </a:r>
            <a:r>
              <a:rPr lang="hu-HU" sz="2400" b="1" dirty="0"/>
              <a:t> </a:t>
            </a:r>
            <a:r>
              <a:rPr lang="hu-HU" sz="2400" b="1" dirty="0" err="1"/>
              <a:t>networks</a:t>
            </a:r>
            <a:r>
              <a:rPr lang="hu-HU" sz="2400" i="1" dirty="0"/>
              <a:t>: </a:t>
            </a:r>
            <a:r>
              <a:rPr lang="en-US" sz="2400" dirty="0"/>
              <a:t>A site-to-site VPN links your on-premises VPN device or gateway to the Azure VPN gateway in a virtual network</a:t>
            </a:r>
            <a:r>
              <a:rPr lang="hu-HU" sz="2400" dirty="0"/>
              <a:t>. (The </a:t>
            </a:r>
            <a:r>
              <a:rPr lang="hu-HU" sz="2400" dirty="0" err="1"/>
              <a:t>connection</a:t>
            </a:r>
            <a:r>
              <a:rPr lang="hu-HU" sz="2400" dirty="0"/>
              <a:t> is </a:t>
            </a:r>
            <a:r>
              <a:rPr lang="hu-HU" sz="2400" dirty="0" err="1"/>
              <a:t>encrypted</a:t>
            </a:r>
            <a:r>
              <a:rPr lang="hu-HU" sz="2400" dirty="0"/>
              <a:t>)</a:t>
            </a:r>
          </a:p>
          <a:p>
            <a:pPr marL="800100" lvl="1" indent="-342900" algn="just">
              <a:lnSpc>
                <a:spcPct val="100000"/>
              </a:lnSpc>
              <a:buFont typeface="Arial" panose="020B0604020202020204" pitchFamily="34" charset="0"/>
              <a:buChar char="•"/>
            </a:pPr>
            <a:r>
              <a:rPr lang="hu-HU" sz="2400" b="1" dirty="0" err="1"/>
              <a:t>Azure</a:t>
            </a:r>
            <a:r>
              <a:rPr lang="hu-HU" sz="2400" b="1" dirty="0"/>
              <a:t> </a:t>
            </a:r>
            <a:r>
              <a:rPr lang="hu-HU" sz="2400" b="1" dirty="0" err="1"/>
              <a:t>ExpressRoute</a:t>
            </a:r>
            <a:r>
              <a:rPr lang="hu-HU" sz="2400" i="1" dirty="0"/>
              <a:t>: </a:t>
            </a:r>
            <a:r>
              <a:rPr lang="en-US" sz="2400" dirty="0"/>
              <a:t>provides dedicated private connectivity to Azure that doesn't travel over the internet</a:t>
            </a:r>
            <a:r>
              <a:rPr lang="hu-HU" sz="2400" dirty="0"/>
              <a:t>.</a:t>
            </a:r>
          </a:p>
          <a:p>
            <a:pPr algn="just">
              <a:lnSpc>
                <a:spcPct val="100000"/>
              </a:lnSpc>
            </a:pPr>
            <a:r>
              <a:rPr lang="hu-HU" sz="2800" b="1" dirty="0" err="1"/>
              <a:t>Route</a:t>
            </a:r>
            <a:r>
              <a:rPr lang="hu-HU" sz="2800" b="1" dirty="0"/>
              <a:t> </a:t>
            </a:r>
            <a:r>
              <a:rPr lang="hu-HU" sz="2800" b="1" dirty="0" err="1"/>
              <a:t>network</a:t>
            </a:r>
            <a:r>
              <a:rPr lang="hu-HU" sz="2800" b="1" dirty="0"/>
              <a:t> </a:t>
            </a:r>
            <a:r>
              <a:rPr lang="hu-HU" sz="2800" b="1" dirty="0" err="1"/>
              <a:t>traffic</a:t>
            </a:r>
            <a:r>
              <a:rPr lang="hu-HU" sz="2800" b="1" dirty="0"/>
              <a:t>:</a:t>
            </a:r>
          </a:p>
          <a:p>
            <a:pPr marL="800100" lvl="1" indent="-342900" algn="just">
              <a:lnSpc>
                <a:spcPct val="100000"/>
              </a:lnSpc>
              <a:buFont typeface="Arial" panose="020B0604020202020204" pitchFamily="34" charset="0"/>
              <a:buChar char="•"/>
            </a:pPr>
            <a:r>
              <a:rPr lang="hu-HU" sz="2400" b="1" dirty="0" err="1"/>
              <a:t>Route</a:t>
            </a:r>
            <a:r>
              <a:rPr lang="hu-HU" sz="2400" b="1" dirty="0"/>
              <a:t> </a:t>
            </a:r>
            <a:r>
              <a:rPr lang="hu-HU" sz="2400" b="1" dirty="0" err="1"/>
              <a:t>tables</a:t>
            </a:r>
            <a:r>
              <a:rPr lang="hu-HU" sz="2400" dirty="0"/>
              <a:t>: </a:t>
            </a:r>
            <a:r>
              <a:rPr lang="en-US" sz="2400" dirty="0"/>
              <a:t>allows you to define rules about how traffic should be directed. You can create custom route tables</a:t>
            </a:r>
            <a:r>
              <a:rPr lang="hu-HU" sz="2400" dirty="0"/>
              <a:t>.</a:t>
            </a:r>
          </a:p>
          <a:p>
            <a:pPr marL="800100" lvl="1" indent="-342900" algn="just">
              <a:lnSpc>
                <a:spcPct val="100000"/>
              </a:lnSpc>
              <a:buFont typeface="Arial" panose="020B0604020202020204" pitchFamily="34" charset="0"/>
              <a:buChar char="•"/>
            </a:pPr>
            <a:r>
              <a:rPr lang="hu-HU" sz="2400" b="1" dirty="0" err="1"/>
              <a:t>Border</a:t>
            </a:r>
            <a:r>
              <a:rPr lang="hu-HU" sz="2400" b="1" dirty="0"/>
              <a:t> </a:t>
            </a:r>
            <a:r>
              <a:rPr lang="hu-HU" sz="2400" b="1" dirty="0" err="1"/>
              <a:t>Gateway</a:t>
            </a:r>
            <a:r>
              <a:rPr lang="hu-HU" sz="2400" b="1" dirty="0"/>
              <a:t> </a:t>
            </a:r>
            <a:r>
              <a:rPr lang="hu-HU" sz="2400" b="1" dirty="0" err="1"/>
              <a:t>Protocol</a:t>
            </a:r>
            <a:r>
              <a:rPr lang="hu-HU" sz="2400" dirty="0"/>
              <a:t>: </a:t>
            </a:r>
            <a:r>
              <a:rPr lang="hu-HU" sz="2400" dirty="0" err="1"/>
              <a:t>Border</a:t>
            </a:r>
            <a:r>
              <a:rPr lang="hu-HU" sz="2400" dirty="0"/>
              <a:t> </a:t>
            </a:r>
            <a:r>
              <a:rPr lang="hu-HU" sz="2400" dirty="0" err="1"/>
              <a:t>Gateway</a:t>
            </a:r>
            <a:r>
              <a:rPr lang="hu-HU" sz="2400" dirty="0"/>
              <a:t> </a:t>
            </a:r>
            <a:r>
              <a:rPr lang="hu-HU" sz="2400" dirty="0" err="1"/>
              <a:t>Protocol</a:t>
            </a:r>
            <a:r>
              <a:rPr lang="hu-HU" sz="2400" dirty="0"/>
              <a:t> (BGP) </a:t>
            </a:r>
            <a:r>
              <a:rPr lang="hu-HU" sz="2400" dirty="0" err="1"/>
              <a:t>works</a:t>
            </a:r>
            <a:r>
              <a:rPr lang="hu-HU" sz="2400" dirty="0"/>
              <a:t> </a:t>
            </a:r>
            <a:r>
              <a:rPr lang="hu-HU" sz="2400" dirty="0" err="1"/>
              <a:t>with</a:t>
            </a:r>
            <a:r>
              <a:rPr lang="hu-HU" sz="2400" dirty="0"/>
              <a:t> </a:t>
            </a:r>
            <a:r>
              <a:rPr lang="hu-HU" sz="2400" dirty="0" err="1"/>
              <a:t>Azure</a:t>
            </a:r>
            <a:r>
              <a:rPr lang="hu-HU" sz="2400" dirty="0"/>
              <a:t> VPN </a:t>
            </a:r>
            <a:r>
              <a:rPr lang="hu-HU" sz="2400" dirty="0" err="1"/>
              <a:t>gateways</a:t>
            </a:r>
            <a:r>
              <a:rPr lang="hu-HU" sz="2400" dirty="0"/>
              <a:t> </a:t>
            </a:r>
            <a:r>
              <a:rPr lang="hu-HU" sz="2400" dirty="0" err="1"/>
              <a:t>or</a:t>
            </a:r>
            <a:r>
              <a:rPr lang="hu-HU" sz="2400" dirty="0"/>
              <a:t> </a:t>
            </a:r>
            <a:r>
              <a:rPr lang="hu-HU" sz="2400" dirty="0" err="1"/>
              <a:t>ExpressRoute</a:t>
            </a:r>
            <a:r>
              <a:rPr lang="hu-HU" sz="2400" dirty="0"/>
              <a:t> </a:t>
            </a:r>
            <a:r>
              <a:rPr lang="hu-HU" sz="2400" dirty="0" err="1"/>
              <a:t>to</a:t>
            </a:r>
            <a:r>
              <a:rPr lang="hu-HU" sz="2400" dirty="0"/>
              <a:t> </a:t>
            </a:r>
            <a:r>
              <a:rPr lang="hu-HU" sz="2400" dirty="0" err="1"/>
              <a:t>propagate</a:t>
            </a:r>
            <a:r>
              <a:rPr lang="hu-HU" sz="2400" dirty="0"/>
              <a:t> </a:t>
            </a:r>
            <a:r>
              <a:rPr lang="hu-HU" sz="2400" dirty="0" err="1"/>
              <a:t>on-premises</a:t>
            </a:r>
            <a:r>
              <a:rPr lang="hu-HU" sz="2400" dirty="0"/>
              <a:t> BGP </a:t>
            </a:r>
            <a:r>
              <a:rPr lang="hu-HU" sz="2400" dirty="0" err="1"/>
              <a:t>routes</a:t>
            </a:r>
            <a:r>
              <a:rPr lang="hu-HU" sz="2400" dirty="0"/>
              <a:t> </a:t>
            </a:r>
            <a:r>
              <a:rPr lang="hu-HU" sz="2400" dirty="0" err="1"/>
              <a:t>to</a:t>
            </a:r>
            <a:r>
              <a:rPr lang="hu-HU" sz="2400" dirty="0"/>
              <a:t> </a:t>
            </a:r>
            <a:r>
              <a:rPr lang="hu-HU" sz="2400" dirty="0" err="1"/>
              <a:t>Azure</a:t>
            </a:r>
            <a:r>
              <a:rPr lang="hu-HU" sz="2400" dirty="0"/>
              <a:t> </a:t>
            </a:r>
            <a:r>
              <a:rPr lang="hu-HU" sz="2400" dirty="0" err="1"/>
              <a:t>virtual</a:t>
            </a:r>
            <a:r>
              <a:rPr lang="hu-HU" sz="2400" dirty="0"/>
              <a:t> </a:t>
            </a:r>
            <a:r>
              <a:rPr lang="hu-HU" sz="2400" dirty="0" err="1"/>
              <a:t>networks</a:t>
            </a:r>
            <a:r>
              <a:rPr lang="hu-HU" sz="2400" dirty="0"/>
              <a:t>.</a:t>
            </a:r>
          </a:p>
        </p:txBody>
      </p:sp>
    </p:spTree>
    <p:extLst>
      <p:ext uri="{BB962C8B-B14F-4D97-AF65-F5344CB8AC3E}">
        <p14:creationId xmlns:p14="http://schemas.microsoft.com/office/powerpoint/2010/main" val="283118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Key </a:t>
            </a:r>
            <a:r>
              <a:rPr lang="hu-HU" b="1" dirty="0" err="1"/>
              <a:t>capabilities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797169" y="1621186"/>
            <a:ext cx="10691446" cy="5055187"/>
          </a:xfrm>
        </p:spPr>
        <p:txBody>
          <a:bodyPr>
            <a:normAutofit/>
          </a:bodyPr>
          <a:lstStyle/>
          <a:p>
            <a:pPr algn="just">
              <a:lnSpc>
                <a:spcPct val="100000"/>
              </a:lnSpc>
            </a:pPr>
            <a:r>
              <a:rPr lang="hu-HU" sz="3200" b="1" dirty="0"/>
              <a:t>Filter </a:t>
            </a:r>
            <a:r>
              <a:rPr lang="hu-HU" sz="3200" b="1" dirty="0" err="1"/>
              <a:t>network</a:t>
            </a:r>
            <a:r>
              <a:rPr lang="hu-HU" sz="3200" b="1" dirty="0"/>
              <a:t> </a:t>
            </a:r>
            <a:r>
              <a:rPr lang="hu-HU" sz="3200" b="1" dirty="0" err="1"/>
              <a:t>traffic</a:t>
            </a:r>
            <a:r>
              <a:rPr lang="hu-HU" sz="3200" b="1" dirty="0"/>
              <a:t>:</a:t>
            </a:r>
          </a:p>
          <a:p>
            <a:pPr marL="800100" lvl="1" indent="-342900" algn="just">
              <a:lnSpc>
                <a:spcPct val="100000"/>
              </a:lnSpc>
              <a:buFont typeface="Arial" panose="020B0604020202020204" pitchFamily="34" charset="0"/>
              <a:buChar char="•"/>
            </a:pPr>
            <a:r>
              <a:rPr lang="hu-HU" sz="2800" b="1" dirty="0"/>
              <a:t>Network </a:t>
            </a:r>
            <a:r>
              <a:rPr lang="hu-HU" sz="2800" b="1" dirty="0" err="1"/>
              <a:t>security</a:t>
            </a:r>
            <a:r>
              <a:rPr lang="hu-HU" sz="2800" b="1" dirty="0"/>
              <a:t> </a:t>
            </a:r>
            <a:r>
              <a:rPr lang="hu-HU" sz="2800" b="1" dirty="0" err="1"/>
              <a:t>groups</a:t>
            </a:r>
            <a:r>
              <a:rPr lang="hu-HU" sz="2800" dirty="0"/>
              <a:t>: </a:t>
            </a:r>
            <a:r>
              <a:rPr lang="hu-HU" sz="2800" dirty="0" err="1"/>
              <a:t>it</a:t>
            </a:r>
            <a:r>
              <a:rPr lang="hu-HU" sz="2800" dirty="0"/>
              <a:t> i</a:t>
            </a:r>
            <a:r>
              <a:rPr lang="en-US" sz="2800" dirty="0"/>
              <a:t>s an Azure resource that can contain multiple inbound and outbound security rules </a:t>
            </a:r>
            <a:r>
              <a:rPr lang="hu-HU" sz="2800" dirty="0"/>
              <a:t>(</a:t>
            </a:r>
            <a:r>
              <a:rPr lang="en-US" sz="2800" dirty="0"/>
              <a:t>source and destination IP address, port, and protocol</a:t>
            </a:r>
            <a:r>
              <a:rPr lang="hu-HU" sz="2800" dirty="0"/>
              <a:t>)</a:t>
            </a:r>
          </a:p>
          <a:p>
            <a:pPr marL="800100" lvl="1" indent="-342900" algn="just">
              <a:lnSpc>
                <a:spcPct val="100000"/>
              </a:lnSpc>
              <a:buFont typeface="Arial" panose="020B0604020202020204" pitchFamily="34" charset="0"/>
              <a:buChar char="•"/>
            </a:pPr>
            <a:r>
              <a:rPr lang="hu-HU" sz="2800" b="1" dirty="0"/>
              <a:t>Network </a:t>
            </a:r>
            <a:r>
              <a:rPr lang="hu-HU" sz="2800" b="1" dirty="0" err="1"/>
              <a:t>virtual</a:t>
            </a:r>
            <a:r>
              <a:rPr lang="hu-HU" sz="2800" b="1" dirty="0"/>
              <a:t> </a:t>
            </a:r>
            <a:r>
              <a:rPr lang="hu-HU" sz="2800" b="1" dirty="0" err="1"/>
              <a:t>appliances</a:t>
            </a:r>
            <a:r>
              <a:rPr lang="hu-HU" sz="2800" dirty="0"/>
              <a:t>: </a:t>
            </a:r>
            <a:r>
              <a:rPr lang="en-US" sz="2800" dirty="0"/>
              <a:t>A network virtual appliance is a specialized VM that can be compared to a hardened network appliance. A network virtual appliance carries out a particular network function, such as running a firewall</a:t>
            </a:r>
            <a:r>
              <a:rPr lang="hu-HU" sz="2800" dirty="0"/>
              <a:t> </a:t>
            </a:r>
            <a:r>
              <a:rPr lang="en-US" sz="2800" dirty="0"/>
              <a:t>or performing wide area network (WAN) optimization</a:t>
            </a:r>
            <a:r>
              <a:rPr lang="hu-HU" sz="2800" dirty="0"/>
              <a:t>.</a:t>
            </a:r>
          </a:p>
        </p:txBody>
      </p:sp>
    </p:spTree>
    <p:extLst>
      <p:ext uri="{BB962C8B-B14F-4D97-AF65-F5344CB8AC3E}">
        <p14:creationId xmlns:p14="http://schemas.microsoft.com/office/powerpoint/2010/main" val="4166443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Key </a:t>
            </a:r>
            <a:r>
              <a:rPr lang="hu-HU" b="1" dirty="0" err="1"/>
              <a:t>capabilities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r>
              <a:rPr lang="hu-HU" b="1" dirty="0" err="1"/>
              <a:t>Connect</a:t>
            </a:r>
            <a:r>
              <a:rPr lang="hu-HU" b="1" dirty="0"/>
              <a:t> </a:t>
            </a:r>
            <a:r>
              <a:rPr lang="hu-HU" b="1" dirty="0" err="1"/>
              <a:t>virtual</a:t>
            </a:r>
            <a:r>
              <a:rPr lang="hu-HU" b="1" dirty="0"/>
              <a:t> </a:t>
            </a:r>
            <a:r>
              <a:rPr lang="hu-HU" b="1" dirty="0" err="1"/>
              <a:t>networks</a:t>
            </a:r>
            <a:r>
              <a:rPr lang="hu-HU" b="1" dirty="0"/>
              <a:t>:</a:t>
            </a:r>
            <a:r>
              <a:rPr lang="hu-HU" dirty="0"/>
              <a:t> Y</a:t>
            </a:r>
            <a:r>
              <a:rPr lang="en-US" dirty="0" err="1"/>
              <a:t>ou</a:t>
            </a:r>
            <a:r>
              <a:rPr lang="en-US" dirty="0"/>
              <a:t> can link virtual networks together by using virtual network </a:t>
            </a:r>
            <a:r>
              <a:rPr lang="en-US" i="1" dirty="0"/>
              <a:t>peering</a:t>
            </a:r>
            <a:r>
              <a:rPr lang="hu-HU" dirty="0"/>
              <a:t>. </a:t>
            </a:r>
            <a:r>
              <a:rPr lang="en-US" dirty="0"/>
              <a:t>Peering enables resources in each virtual network to communicate with each other</a:t>
            </a:r>
            <a:r>
              <a:rPr lang="hu-HU" dirty="0"/>
              <a:t>.</a:t>
            </a:r>
          </a:p>
        </p:txBody>
      </p:sp>
      <p:pic>
        <p:nvPicPr>
          <p:cNvPr id="5" name="Kép 4">
            <a:extLst>
              <a:ext uri="{FF2B5EF4-FFF2-40B4-BE49-F238E27FC236}">
                <a16:creationId xmlns:a16="http://schemas.microsoft.com/office/drawing/2014/main" id="{906A700E-D1CC-435C-8657-ADFAE0F68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24" y="2754343"/>
            <a:ext cx="7056541" cy="3960000"/>
          </a:xfrm>
          <a:prstGeom prst="rect">
            <a:avLst/>
          </a:prstGeom>
        </p:spPr>
      </p:pic>
      <p:pic>
        <p:nvPicPr>
          <p:cNvPr id="4" name="Kép 3">
            <a:extLst>
              <a:ext uri="{FF2B5EF4-FFF2-40B4-BE49-F238E27FC236}">
                <a16:creationId xmlns:a16="http://schemas.microsoft.com/office/drawing/2014/main" id="{4A77B33B-BF55-47AE-B5D2-9C15E6AE45D2}"/>
              </a:ext>
            </a:extLst>
          </p:cNvPr>
          <p:cNvPicPr>
            <a:picLocks noChangeAspect="1"/>
          </p:cNvPicPr>
          <p:nvPr/>
        </p:nvPicPr>
        <p:blipFill>
          <a:blip r:embed="rId4"/>
          <a:stretch>
            <a:fillRect/>
          </a:stretch>
        </p:blipFill>
        <p:spPr>
          <a:xfrm>
            <a:off x="8853612" y="6283842"/>
            <a:ext cx="4230991" cy="274344"/>
          </a:xfrm>
          <a:prstGeom prst="rect">
            <a:avLst/>
          </a:prstGeom>
        </p:spPr>
      </p:pic>
    </p:spTree>
    <p:extLst>
      <p:ext uri="{BB962C8B-B14F-4D97-AF65-F5344CB8AC3E}">
        <p14:creationId xmlns:p14="http://schemas.microsoft.com/office/powerpoint/2010/main" val="288053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920A61-A5B4-8318-C186-EC0EF982A992}"/>
              </a:ext>
            </a:extLst>
          </p:cNvPr>
          <p:cNvSpPr>
            <a:spLocks noGrp="1"/>
          </p:cNvSpPr>
          <p:nvPr>
            <p:ph type="title"/>
          </p:nvPr>
        </p:nvSpPr>
        <p:spPr/>
        <p:txBody>
          <a:bodyPr/>
          <a:lstStyle/>
          <a:p>
            <a:r>
              <a:rPr lang="en-US" dirty="0">
                <a:cs typeface="Segoe UI"/>
              </a:rPr>
              <a:t>Compute and networking</a:t>
            </a:r>
            <a:endParaRPr lang="en-US" dirty="0"/>
          </a:p>
        </p:txBody>
      </p:sp>
      <p:sp>
        <p:nvSpPr>
          <p:cNvPr id="2" name="Footer Placeholder 1">
            <a:extLst>
              <a:ext uri="{FF2B5EF4-FFF2-40B4-BE49-F238E27FC236}">
                <a16:creationId xmlns:a16="http://schemas.microsoft.com/office/drawing/2014/main" id="{349261AA-83B2-BB1C-FC03-3B58EDB6595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89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VPN</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lnSpc>
                <a:spcPct val="100000"/>
              </a:lnSpc>
            </a:pPr>
            <a:r>
              <a:rPr lang="en-US" sz="3200" dirty="0"/>
              <a:t>A virtual private network (VPN) is a type of private interconnected network. VPNs use an encrypted tunnel within another network. They're typically deployed to connect two or more trusted private networks to one another over an untrusted network (typically the public internet). Traffic is encrypted while traveling over the untrusted network to prevent eavesdropping or other attacks</a:t>
            </a:r>
            <a:r>
              <a:rPr lang="hu-HU" sz="3200" dirty="0"/>
              <a:t>.</a:t>
            </a:r>
          </a:p>
        </p:txBody>
      </p:sp>
    </p:spTree>
    <p:extLst>
      <p:ext uri="{BB962C8B-B14F-4D97-AF65-F5344CB8AC3E}">
        <p14:creationId xmlns:p14="http://schemas.microsoft.com/office/powerpoint/2010/main" val="3121320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12E32-C6C7-4922-2D64-9901279F1432}"/>
              </a:ext>
            </a:extLst>
          </p:cNvPr>
          <p:cNvSpPr>
            <a:spLocks noGrp="1"/>
          </p:cNvSpPr>
          <p:nvPr>
            <p:ph type="title"/>
          </p:nvPr>
        </p:nvSpPr>
        <p:spPr/>
        <p:txBody>
          <a:bodyPr>
            <a:noAutofit/>
          </a:bodyPr>
          <a:lstStyle/>
          <a:p>
            <a:r>
              <a:rPr lang="en-US" sz="3600" b="1" dirty="0">
                <a:cs typeface="Segoe UI"/>
              </a:rPr>
              <a:t>Azure networking services: VPN Gateway</a:t>
            </a:r>
            <a:endParaRPr lang="en-US" sz="3600" b="1" dirty="0"/>
          </a:p>
        </p:txBody>
      </p:sp>
      <p:pic>
        <p:nvPicPr>
          <p:cNvPr id="10" name="Picture Placeholder 9" descr="Illustration showing VPN Gateway connected an on-premises site and the cloud.">
            <a:extLst>
              <a:ext uri="{FF2B5EF4-FFF2-40B4-BE49-F238E27FC236}">
                <a16:creationId xmlns:a16="http://schemas.microsoft.com/office/drawing/2014/main" id="{BC5913BD-5FDC-157C-EFA1-251D44F28B97}"/>
              </a:ext>
            </a:extLst>
          </p:cNvPr>
          <p:cNvPicPr>
            <a:picLocks noGrp="1" noChangeAspect="1"/>
          </p:cNvPicPr>
          <p:nvPr>
            <p:ph type="pic" sz="quarter" idx="21"/>
          </p:nvPr>
        </p:nvPicPr>
        <p:blipFill rotWithShape="1">
          <a:blip r:embed="rId3"/>
          <a:srcRect l="-8321" t="-3134" r="-8321" b="-3134"/>
          <a:stretch/>
        </p:blipFill>
        <p:spPr>
          <a:xfrm>
            <a:off x="0" y="1152525"/>
            <a:ext cx="12192000" cy="3444875"/>
          </a:xfrm>
          <a:prstGeom prst="rect">
            <a:avLst/>
          </a:prstGeom>
          <a:solidFill>
            <a:schemeClr val="bg1"/>
          </a:solidFill>
          <a:ln w="19050">
            <a:solidFill>
              <a:schemeClr val="accent4"/>
            </a:solidFill>
          </a:ln>
        </p:spPr>
      </p:pic>
      <p:pic>
        <p:nvPicPr>
          <p:cNvPr id="11" name="Graphic 10">
            <a:extLst>
              <a:ext uri="{FF2B5EF4-FFF2-40B4-BE49-F238E27FC236}">
                <a16:creationId xmlns:a16="http://schemas.microsoft.com/office/drawing/2014/main" id="{7D807160-96BD-7DA1-960C-4F4A213F3D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4795378"/>
            <a:ext cx="910098" cy="910098"/>
          </a:xfrm>
          <a:prstGeom prst="rect">
            <a:avLst/>
          </a:prstGeom>
        </p:spPr>
      </p:pic>
      <p:sp>
        <p:nvSpPr>
          <p:cNvPr id="6" name="Text Placeholder 5">
            <a:extLst>
              <a:ext uri="{FF2B5EF4-FFF2-40B4-BE49-F238E27FC236}">
                <a16:creationId xmlns:a16="http://schemas.microsoft.com/office/drawing/2014/main" id="{C3E8A230-03A6-EE6B-AFEB-1B7B714218AC}"/>
              </a:ext>
            </a:extLst>
          </p:cNvPr>
          <p:cNvSpPr>
            <a:spLocks noGrp="1"/>
          </p:cNvSpPr>
          <p:nvPr>
            <p:ph type="body" sz="quarter" idx="15"/>
          </p:nvPr>
        </p:nvSpPr>
        <p:spPr>
          <a:xfrm>
            <a:off x="1590675" y="4973428"/>
            <a:ext cx="9850095" cy="553998"/>
          </a:xfrm>
        </p:spPr>
        <p:txBody>
          <a:bodyPr/>
          <a:lstStyle/>
          <a:p>
            <a:pPr marL="0" indent="0">
              <a:buNone/>
            </a:pPr>
            <a:r>
              <a:rPr lang="en-US" sz="1800" b="1" dirty="0">
                <a:gradFill>
                  <a:gsLst>
                    <a:gs pos="2917">
                      <a:schemeClr val="tx1"/>
                    </a:gs>
                    <a:gs pos="30000">
                      <a:schemeClr val="tx1"/>
                    </a:gs>
                  </a:gsLst>
                  <a:lin ang="5400000" scaled="0"/>
                </a:gradFill>
              </a:rPr>
              <a:t>VPN Gateway</a:t>
            </a:r>
            <a:r>
              <a:rPr lang="en-US" sz="1800" dirty="0">
                <a:gradFill>
                  <a:gsLst>
                    <a:gs pos="2917">
                      <a:schemeClr val="tx1"/>
                    </a:gs>
                    <a:gs pos="30000">
                      <a:schemeClr val="tx1"/>
                    </a:gs>
                  </a:gsLst>
                  <a:lin ang="5400000" scaled="0"/>
                </a:gradFill>
              </a:rPr>
              <a:t> is used to send encrypted traffic between an Azure virtual network and an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on-premises location over the public internet.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784D4DE-DA03-CBE7-B3ED-DE4D4D2CA2EF}"/>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53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VPN </a:t>
            </a:r>
            <a:r>
              <a:rPr lang="hu-HU" b="1" dirty="0" err="1"/>
              <a:t>gateways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marL="342900" indent="-342900" algn="just">
              <a:buFont typeface="Arial" panose="020B0604020202020204" pitchFamily="34" charset="0"/>
              <a:buChar char="•"/>
            </a:pPr>
            <a:r>
              <a:rPr lang="en-US" sz="3200" b="0" i="0" dirty="0">
                <a:solidFill>
                  <a:srgbClr val="161616"/>
                </a:solidFill>
                <a:effectLst/>
                <a:latin typeface="Segoe UI" panose="020B0502040204020203" pitchFamily="34" charset="0"/>
              </a:rPr>
              <a:t>All data transfer is encrypted inside a private tunnel as it crosses the internet</a:t>
            </a:r>
            <a:r>
              <a:rPr lang="hu-HU" sz="3200" dirty="0"/>
              <a:t>.</a:t>
            </a:r>
          </a:p>
          <a:p>
            <a:pPr marL="342900" indent="-342900" algn="just">
              <a:buFont typeface="Arial" panose="020B0604020202020204" pitchFamily="34" charset="0"/>
              <a:buChar char="•"/>
            </a:pPr>
            <a:r>
              <a:rPr lang="en-US" sz="3200" dirty="0"/>
              <a:t>You can deploy only one VPN gateway in each virtual network</a:t>
            </a:r>
            <a:r>
              <a:rPr lang="hu-HU" sz="3200" dirty="0"/>
              <a:t>.</a:t>
            </a:r>
          </a:p>
          <a:p>
            <a:pPr marL="342900" indent="-342900" algn="just">
              <a:buFont typeface="Arial" panose="020B0604020202020204" pitchFamily="34" charset="0"/>
              <a:buChar char="•"/>
            </a:pPr>
            <a:r>
              <a:rPr lang="hu-HU" sz="3200" dirty="0"/>
              <a:t>VPN </a:t>
            </a:r>
            <a:r>
              <a:rPr lang="hu-HU" sz="3200" dirty="0" err="1"/>
              <a:t>types</a:t>
            </a:r>
            <a:r>
              <a:rPr lang="hu-HU" sz="3200" dirty="0"/>
              <a:t>: </a:t>
            </a:r>
            <a:r>
              <a:rPr lang="hu-HU" sz="3200" i="1" dirty="0"/>
              <a:t>policy-</a:t>
            </a:r>
            <a:r>
              <a:rPr lang="hu-HU" sz="3200" i="1" dirty="0" err="1"/>
              <a:t>based</a:t>
            </a:r>
            <a:r>
              <a:rPr lang="hu-HU" sz="3200" dirty="0"/>
              <a:t> vagy </a:t>
            </a:r>
            <a:r>
              <a:rPr lang="hu-HU" sz="3200" i="1" dirty="0" err="1"/>
              <a:t>route-based</a:t>
            </a:r>
            <a:r>
              <a:rPr lang="hu-HU" sz="3200" dirty="0"/>
              <a:t>.</a:t>
            </a:r>
          </a:p>
        </p:txBody>
      </p:sp>
      <p:pic>
        <p:nvPicPr>
          <p:cNvPr id="5" name="Kép 4">
            <a:extLst>
              <a:ext uri="{FF2B5EF4-FFF2-40B4-BE49-F238E27FC236}">
                <a16:creationId xmlns:a16="http://schemas.microsoft.com/office/drawing/2014/main" id="{625C5720-64AF-4D6A-9E28-818B6EE03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545" y="4796346"/>
            <a:ext cx="5515580" cy="1573625"/>
          </a:xfrm>
          <a:prstGeom prst="rect">
            <a:avLst/>
          </a:prstGeom>
        </p:spPr>
      </p:pic>
      <p:pic>
        <p:nvPicPr>
          <p:cNvPr id="4" name="Kép 3">
            <a:extLst>
              <a:ext uri="{FF2B5EF4-FFF2-40B4-BE49-F238E27FC236}">
                <a16:creationId xmlns:a16="http://schemas.microsoft.com/office/drawing/2014/main" id="{BD26A7A7-F489-4A86-84D8-8DE620E09F91}"/>
              </a:ext>
            </a:extLst>
          </p:cNvPr>
          <p:cNvPicPr>
            <a:picLocks noChangeAspect="1"/>
          </p:cNvPicPr>
          <p:nvPr/>
        </p:nvPicPr>
        <p:blipFill>
          <a:blip r:embed="rId4"/>
          <a:stretch>
            <a:fillRect/>
          </a:stretch>
        </p:blipFill>
        <p:spPr>
          <a:xfrm>
            <a:off x="182227" y="6248828"/>
            <a:ext cx="4230991" cy="274344"/>
          </a:xfrm>
          <a:prstGeom prst="rect">
            <a:avLst/>
          </a:prstGeom>
        </p:spPr>
      </p:pic>
    </p:spTree>
    <p:extLst>
      <p:ext uri="{BB962C8B-B14F-4D97-AF65-F5344CB8AC3E}">
        <p14:creationId xmlns:p14="http://schemas.microsoft.com/office/powerpoint/2010/main" val="80018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VPN </a:t>
            </a:r>
            <a:r>
              <a:rPr lang="hu-HU" b="1" dirty="0" err="1"/>
              <a:t>types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720247" y="1621186"/>
            <a:ext cx="10947748" cy="5055187"/>
          </a:xfrm>
        </p:spPr>
        <p:txBody>
          <a:bodyPr>
            <a:normAutofit/>
          </a:bodyPr>
          <a:lstStyle/>
          <a:p>
            <a:pPr marL="342900" indent="-342900" algn="just">
              <a:lnSpc>
                <a:spcPct val="100000"/>
              </a:lnSpc>
              <a:buFont typeface="Arial" panose="020B0604020202020204" pitchFamily="34" charset="0"/>
              <a:buChar char="•"/>
            </a:pPr>
            <a:r>
              <a:rPr lang="en-US" sz="3200" b="1" dirty="0"/>
              <a:t>Policy-based VPN </a:t>
            </a:r>
            <a:r>
              <a:rPr lang="en-US" sz="3200" dirty="0"/>
              <a:t>gateways specify statically the IP address of packets that should be encrypted through each tunnel.</a:t>
            </a:r>
            <a:endParaRPr lang="hu-HU" sz="3200" dirty="0"/>
          </a:p>
          <a:p>
            <a:pPr marL="342900" indent="-342900" algn="just">
              <a:lnSpc>
                <a:spcPct val="100000"/>
              </a:lnSpc>
              <a:buFont typeface="Arial" panose="020B0604020202020204" pitchFamily="34" charset="0"/>
              <a:buChar char="•"/>
            </a:pPr>
            <a:r>
              <a:rPr lang="en-US" sz="3200" dirty="0"/>
              <a:t>In </a:t>
            </a:r>
            <a:r>
              <a:rPr lang="en-US" sz="3200" b="1" dirty="0"/>
              <a:t>Route-based</a:t>
            </a:r>
            <a:r>
              <a:rPr lang="en-US" sz="3200" dirty="0"/>
              <a:t> gateways, </a:t>
            </a:r>
            <a:r>
              <a:rPr lang="en-US" sz="3200" dirty="0" err="1"/>
              <a:t>IPSec</a:t>
            </a:r>
            <a:r>
              <a:rPr lang="en-US" sz="3200" dirty="0"/>
              <a:t> tunnels are modeled as a network interface or virtual tunnel interface. IP routing (either static routes or dynamic routing protocols) decides which one of these tunnel interfaces to use when sending each packet.</a:t>
            </a:r>
            <a:endParaRPr lang="hu-HU" sz="3200" dirty="0"/>
          </a:p>
          <a:p>
            <a:pPr algn="just">
              <a:lnSpc>
                <a:spcPct val="100000"/>
              </a:lnSpc>
            </a:pPr>
            <a:endParaRPr lang="hu-HU" dirty="0"/>
          </a:p>
        </p:txBody>
      </p:sp>
    </p:spTree>
    <p:extLst>
      <p:ext uri="{BB962C8B-B14F-4D97-AF65-F5344CB8AC3E}">
        <p14:creationId xmlns:p14="http://schemas.microsoft.com/office/powerpoint/2010/main" val="127535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Route-based</a:t>
            </a:r>
            <a:r>
              <a:rPr lang="hu-HU" b="1" dirty="0"/>
              <a:t> </a:t>
            </a:r>
            <a:r>
              <a:rPr lang="hu-HU" b="1" dirty="0" err="1"/>
              <a:t>VPNs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45090" y="1621186"/>
            <a:ext cx="10922696" cy="5055187"/>
          </a:xfrm>
        </p:spPr>
        <p:txBody>
          <a:bodyPr>
            <a:normAutofit lnSpcReduction="10000"/>
          </a:bodyPr>
          <a:lstStyle/>
          <a:p>
            <a:pPr algn="just">
              <a:lnSpc>
                <a:spcPct val="100000"/>
              </a:lnSpc>
            </a:pPr>
            <a:r>
              <a:rPr lang="en-US" sz="2800" dirty="0"/>
              <a:t>With route-based gateways, </a:t>
            </a:r>
            <a:r>
              <a:rPr lang="en-US" sz="2800" dirty="0" err="1"/>
              <a:t>IPSec</a:t>
            </a:r>
            <a:r>
              <a:rPr lang="en-US" sz="2800" dirty="0"/>
              <a:t> tunnels are modeled as a network interface or virtual tunnel interface</a:t>
            </a:r>
            <a:r>
              <a:rPr lang="hu-HU" sz="2800" dirty="0"/>
              <a:t>.</a:t>
            </a:r>
          </a:p>
          <a:p>
            <a:pPr algn="just">
              <a:lnSpc>
                <a:spcPct val="100000"/>
              </a:lnSpc>
            </a:pPr>
            <a:r>
              <a:rPr lang="hu-HU" sz="2800" dirty="0"/>
              <a:t>IP </a:t>
            </a:r>
            <a:r>
              <a:rPr lang="hu-HU" sz="2800" dirty="0" err="1"/>
              <a:t>routing</a:t>
            </a:r>
            <a:r>
              <a:rPr lang="hu-HU" sz="2800" dirty="0"/>
              <a:t> </a:t>
            </a:r>
            <a:r>
              <a:rPr lang="en-US" sz="2800" dirty="0"/>
              <a:t>decides which one of these tunnel interfaces to use when sending each packet</a:t>
            </a:r>
            <a:r>
              <a:rPr lang="hu-HU" sz="2800" dirty="0"/>
              <a:t>.</a:t>
            </a:r>
          </a:p>
          <a:p>
            <a:pPr algn="just">
              <a:lnSpc>
                <a:spcPct val="100000"/>
              </a:lnSpc>
            </a:pPr>
            <a:endParaRPr lang="hu-HU" sz="2800" dirty="0"/>
          </a:p>
          <a:p>
            <a:pPr algn="just">
              <a:lnSpc>
                <a:spcPct val="100000"/>
              </a:lnSpc>
            </a:pPr>
            <a:r>
              <a:rPr lang="en-US" sz="2800" dirty="0"/>
              <a:t>Use a route-based VPN gateway if you need any of the following types of connectivity</a:t>
            </a:r>
            <a:r>
              <a:rPr lang="hu-HU" sz="2800" dirty="0"/>
              <a:t>:</a:t>
            </a:r>
          </a:p>
          <a:p>
            <a:pPr marL="800100" lvl="1" indent="-342900" algn="just">
              <a:lnSpc>
                <a:spcPct val="100000"/>
              </a:lnSpc>
              <a:buFont typeface="Arial" panose="020B0604020202020204" pitchFamily="34" charset="0"/>
              <a:buChar char="•"/>
            </a:pPr>
            <a:r>
              <a:rPr lang="hu-HU" sz="2400" dirty="0" err="1"/>
              <a:t>Connections</a:t>
            </a:r>
            <a:r>
              <a:rPr lang="hu-HU" sz="2400" dirty="0"/>
              <a:t> </a:t>
            </a:r>
            <a:r>
              <a:rPr lang="hu-HU" sz="2400" dirty="0" err="1"/>
              <a:t>between</a:t>
            </a:r>
            <a:r>
              <a:rPr lang="hu-HU" sz="2400" dirty="0"/>
              <a:t> </a:t>
            </a:r>
            <a:r>
              <a:rPr lang="hu-HU" sz="2400" dirty="0" err="1"/>
              <a:t>virtual</a:t>
            </a:r>
            <a:r>
              <a:rPr lang="hu-HU" sz="2400" dirty="0"/>
              <a:t> </a:t>
            </a:r>
            <a:r>
              <a:rPr lang="hu-HU" sz="2400" dirty="0" err="1"/>
              <a:t>networks</a:t>
            </a:r>
            <a:endParaRPr lang="hu-HU" sz="2400" dirty="0"/>
          </a:p>
          <a:p>
            <a:pPr marL="800100" lvl="1" indent="-342900" algn="just">
              <a:lnSpc>
                <a:spcPct val="100000"/>
              </a:lnSpc>
              <a:buFont typeface="Arial" panose="020B0604020202020204" pitchFamily="34" charset="0"/>
              <a:buChar char="•"/>
            </a:pPr>
            <a:r>
              <a:rPr lang="hu-HU" sz="2400" dirty="0" err="1"/>
              <a:t>Point</a:t>
            </a:r>
            <a:r>
              <a:rPr lang="hu-HU" sz="2400" dirty="0"/>
              <a:t>-</a:t>
            </a:r>
            <a:r>
              <a:rPr lang="hu-HU" sz="2400" dirty="0" err="1"/>
              <a:t>to</a:t>
            </a:r>
            <a:r>
              <a:rPr lang="hu-HU" sz="2400" dirty="0"/>
              <a:t>-site </a:t>
            </a:r>
            <a:r>
              <a:rPr lang="hu-HU" sz="2400" dirty="0" err="1"/>
              <a:t>connections</a:t>
            </a:r>
            <a:endParaRPr lang="hu-HU" sz="2400" dirty="0"/>
          </a:p>
          <a:p>
            <a:pPr marL="800100" lvl="1" indent="-342900" algn="just">
              <a:lnSpc>
                <a:spcPct val="100000"/>
              </a:lnSpc>
              <a:buFont typeface="Arial" panose="020B0604020202020204" pitchFamily="34" charset="0"/>
              <a:buChar char="•"/>
            </a:pPr>
            <a:r>
              <a:rPr lang="hu-HU" sz="2400" dirty="0"/>
              <a:t>Multisite </a:t>
            </a:r>
            <a:r>
              <a:rPr lang="hu-HU" sz="2400" dirty="0" err="1"/>
              <a:t>connections</a:t>
            </a:r>
            <a:endParaRPr lang="hu-HU" sz="2400" dirty="0"/>
          </a:p>
          <a:p>
            <a:pPr marL="800100" lvl="1" indent="-342900" algn="just">
              <a:lnSpc>
                <a:spcPct val="100000"/>
              </a:lnSpc>
              <a:buFont typeface="Arial" panose="020B0604020202020204" pitchFamily="34" charset="0"/>
              <a:buChar char="•"/>
            </a:pPr>
            <a:r>
              <a:rPr lang="en-US" sz="2400" dirty="0"/>
              <a:t>Coexistence with an Azure ExpressRoute gateway</a:t>
            </a:r>
            <a:endParaRPr lang="hu-HU" sz="2400" dirty="0"/>
          </a:p>
          <a:p>
            <a:pPr algn="just">
              <a:lnSpc>
                <a:spcPct val="100000"/>
              </a:lnSpc>
            </a:pPr>
            <a:endParaRPr lang="hu-HU" dirty="0"/>
          </a:p>
        </p:txBody>
      </p:sp>
    </p:spTree>
    <p:extLst>
      <p:ext uri="{BB962C8B-B14F-4D97-AF65-F5344CB8AC3E}">
        <p14:creationId xmlns:p14="http://schemas.microsoft.com/office/powerpoint/2010/main" val="1807974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Active</a:t>
            </a:r>
            <a:r>
              <a:rPr lang="hu-HU" b="1" dirty="0"/>
              <a:t>/</a:t>
            </a:r>
            <a:r>
              <a:rPr lang="hu-HU" b="1" dirty="0" err="1"/>
              <a:t>standby</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r>
              <a:rPr lang="en-US" dirty="0"/>
              <a:t>By default, VPN gateways are deployed as two instances in an active/standby configuration</a:t>
            </a:r>
            <a:r>
              <a:rPr lang="hu-HU" dirty="0"/>
              <a:t>.</a:t>
            </a:r>
          </a:p>
        </p:txBody>
      </p:sp>
      <p:pic>
        <p:nvPicPr>
          <p:cNvPr id="5" name="Kép 4">
            <a:extLst>
              <a:ext uri="{FF2B5EF4-FFF2-40B4-BE49-F238E27FC236}">
                <a16:creationId xmlns:a16="http://schemas.microsoft.com/office/drawing/2014/main" id="{769B800E-A70D-4745-B403-4B20F0A29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597" y="3048916"/>
            <a:ext cx="7055828" cy="3240000"/>
          </a:xfrm>
          <a:prstGeom prst="rect">
            <a:avLst/>
          </a:prstGeom>
        </p:spPr>
      </p:pic>
      <p:pic>
        <p:nvPicPr>
          <p:cNvPr id="4" name="Kép 3">
            <a:extLst>
              <a:ext uri="{FF2B5EF4-FFF2-40B4-BE49-F238E27FC236}">
                <a16:creationId xmlns:a16="http://schemas.microsoft.com/office/drawing/2014/main" id="{60D0C5F5-F2A4-4BEE-80EE-51738BBFB317}"/>
              </a:ext>
            </a:extLst>
          </p:cNvPr>
          <p:cNvPicPr>
            <a:picLocks noChangeAspect="1"/>
          </p:cNvPicPr>
          <p:nvPr/>
        </p:nvPicPr>
        <p:blipFill>
          <a:blip r:embed="rId4"/>
          <a:stretch>
            <a:fillRect/>
          </a:stretch>
        </p:blipFill>
        <p:spPr>
          <a:xfrm>
            <a:off x="217396" y="6441000"/>
            <a:ext cx="4230991" cy="274344"/>
          </a:xfrm>
          <a:prstGeom prst="rect">
            <a:avLst/>
          </a:prstGeom>
        </p:spPr>
      </p:pic>
    </p:spTree>
    <p:extLst>
      <p:ext uri="{BB962C8B-B14F-4D97-AF65-F5344CB8AC3E}">
        <p14:creationId xmlns:p14="http://schemas.microsoft.com/office/powerpoint/2010/main" val="1564932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Active</a:t>
            </a:r>
            <a:r>
              <a:rPr lang="hu-HU" b="1" dirty="0"/>
              <a:t>/</a:t>
            </a:r>
            <a:r>
              <a:rPr lang="hu-HU" b="1" dirty="0" err="1"/>
              <a:t>Active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r>
              <a:rPr lang="en-US" dirty="0"/>
              <a:t>With the introduction of support for the BGP routing protocol, you can also deploy VPN gateways in an active/active configuration</a:t>
            </a:r>
            <a:r>
              <a:rPr lang="hu-HU" dirty="0"/>
              <a:t>.</a:t>
            </a:r>
          </a:p>
        </p:txBody>
      </p:sp>
      <p:pic>
        <p:nvPicPr>
          <p:cNvPr id="6" name="Kép 5">
            <a:extLst>
              <a:ext uri="{FF2B5EF4-FFF2-40B4-BE49-F238E27FC236}">
                <a16:creationId xmlns:a16="http://schemas.microsoft.com/office/drawing/2014/main" id="{6EE3DFB2-985C-49CD-BF0D-FF8411FFD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55" y="2890628"/>
            <a:ext cx="6522631" cy="3240000"/>
          </a:xfrm>
          <a:prstGeom prst="rect">
            <a:avLst/>
          </a:prstGeom>
        </p:spPr>
      </p:pic>
      <p:pic>
        <p:nvPicPr>
          <p:cNvPr id="4" name="Kép 3">
            <a:extLst>
              <a:ext uri="{FF2B5EF4-FFF2-40B4-BE49-F238E27FC236}">
                <a16:creationId xmlns:a16="http://schemas.microsoft.com/office/drawing/2014/main" id="{BB720F29-1E48-440A-BC78-6B63096764EC}"/>
              </a:ext>
            </a:extLst>
          </p:cNvPr>
          <p:cNvPicPr>
            <a:picLocks noChangeAspect="1"/>
          </p:cNvPicPr>
          <p:nvPr/>
        </p:nvPicPr>
        <p:blipFill>
          <a:blip r:embed="rId4"/>
          <a:stretch>
            <a:fillRect/>
          </a:stretch>
        </p:blipFill>
        <p:spPr>
          <a:xfrm>
            <a:off x="193950" y="6369971"/>
            <a:ext cx="4230991" cy="274344"/>
          </a:xfrm>
          <a:prstGeom prst="rect">
            <a:avLst/>
          </a:prstGeom>
        </p:spPr>
      </p:pic>
    </p:spTree>
    <p:extLst>
      <p:ext uri="{BB962C8B-B14F-4D97-AF65-F5344CB8AC3E}">
        <p14:creationId xmlns:p14="http://schemas.microsoft.com/office/powerpoint/2010/main" val="26670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360A6-69A5-AEF1-667A-BBD7070DB447}"/>
              </a:ext>
            </a:extLst>
          </p:cNvPr>
          <p:cNvSpPr>
            <a:spLocks noGrp="1"/>
          </p:cNvSpPr>
          <p:nvPr>
            <p:ph type="title"/>
          </p:nvPr>
        </p:nvSpPr>
        <p:spPr/>
        <p:txBody>
          <a:bodyPr>
            <a:noAutofit/>
          </a:bodyPr>
          <a:lstStyle/>
          <a:p>
            <a:r>
              <a:rPr lang="en-US" sz="3600" b="1" dirty="0">
                <a:cs typeface="Segoe UI"/>
              </a:rPr>
              <a:t>Azure networking services: ExpressRoute</a:t>
            </a:r>
            <a:endParaRPr lang="en-US" sz="3600" b="1" dirty="0"/>
          </a:p>
        </p:txBody>
      </p:sp>
      <p:pic>
        <p:nvPicPr>
          <p:cNvPr id="9" name="Picture Placeholder 8" descr="Illustration showing Express Route connecting the customer network to the Azure network through a private connection through a connectivity provider.">
            <a:extLst>
              <a:ext uri="{FF2B5EF4-FFF2-40B4-BE49-F238E27FC236}">
                <a16:creationId xmlns:a16="http://schemas.microsoft.com/office/drawing/2014/main" id="{942FC05D-5C03-6DEF-9D90-ABED198126B9}"/>
              </a:ext>
            </a:extLst>
          </p:cNvPr>
          <p:cNvPicPr>
            <a:picLocks noGrp="1" noChangeAspect="1"/>
          </p:cNvPicPr>
          <p:nvPr>
            <p:ph type="pic" sz="quarter" idx="21"/>
          </p:nvPr>
        </p:nvPicPr>
        <p:blipFill rotWithShape="1">
          <a:blip r:embed="rId3"/>
          <a:srcRect l="-46330" t="-2920" r="-46330" b="-2920"/>
          <a:stretch/>
        </p:blipFill>
        <p:spPr>
          <a:xfrm>
            <a:off x="0" y="1152525"/>
            <a:ext cx="12192000" cy="3444875"/>
          </a:xfrm>
          <a:prstGeom prst="rect">
            <a:avLst/>
          </a:prstGeom>
          <a:solidFill>
            <a:schemeClr val="bg1"/>
          </a:solidFill>
          <a:ln w="19050">
            <a:solidFill>
              <a:schemeClr val="accent4"/>
            </a:solidFill>
          </a:ln>
        </p:spPr>
      </p:pic>
      <p:pic>
        <p:nvPicPr>
          <p:cNvPr id="13" name="Graphic 12">
            <a:extLst>
              <a:ext uri="{FF2B5EF4-FFF2-40B4-BE49-F238E27FC236}">
                <a16:creationId xmlns:a16="http://schemas.microsoft.com/office/drawing/2014/main" id="{1A88F2CA-83D8-5A6F-4E5F-5FCD2020C1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389" y="4779504"/>
            <a:ext cx="941846" cy="941846"/>
          </a:xfrm>
          <a:prstGeom prst="rect">
            <a:avLst/>
          </a:prstGeom>
        </p:spPr>
      </p:pic>
      <p:sp>
        <p:nvSpPr>
          <p:cNvPr id="6" name="Text Placeholder 5">
            <a:extLst>
              <a:ext uri="{FF2B5EF4-FFF2-40B4-BE49-F238E27FC236}">
                <a16:creationId xmlns:a16="http://schemas.microsoft.com/office/drawing/2014/main" id="{C0837366-37DC-81E4-6609-F8D2A8FD9230}"/>
              </a:ext>
            </a:extLst>
          </p:cNvPr>
          <p:cNvSpPr>
            <a:spLocks noGrp="1"/>
          </p:cNvSpPr>
          <p:nvPr>
            <p:ph type="body" sz="quarter" idx="15"/>
          </p:nvPr>
        </p:nvSpPr>
        <p:spPr>
          <a:xfrm>
            <a:off x="1590675" y="4978882"/>
            <a:ext cx="9850095" cy="553998"/>
          </a:xfrm>
        </p:spPr>
        <p:txBody>
          <a:bodyPr/>
          <a:lstStyle/>
          <a:p>
            <a:pPr marL="0" indent="0">
              <a:buNone/>
            </a:pPr>
            <a:r>
              <a:rPr lang="en-US" sz="1800" b="1" dirty="0">
                <a:gradFill>
                  <a:gsLst>
                    <a:gs pos="2917">
                      <a:schemeClr val="tx1"/>
                    </a:gs>
                    <a:gs pos="30000">
                      <a:schemeClr val="tx1"/>
                    </a:gs>
                  </a:gsLst>
                  <a:lin ang="5400000" scaled="0"/>
                </a:gradFill>
              </a:rPr>
              <a:t>ExpressRoute</a:t>
            </a:r>
            <a:r>
              <a:rPr lang="en-US" sz="1800" dirty="0">
                <a:gradFill>
                  <a:gsLst>
                    <a:gs pos="2917">
                      <a:schemeClr val="tx1"/>
                    </a:gs>
                    <a:gs pos="30000">
                      <a:schemeClr val="tx1"/>
                    </a:gs>
                  </a:gsLst>
                  <a:lin ang="5400000" scaled="0"/>
                </a:gradFill>
              </a:rPr>
              <a:t> extends on-premises networks into Azure over a private connection that is facilitated by a connectivity provider.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39BE5FF-43AB-C8F5-5DD4-85D3AF936E0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737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Other</a:t>
            </a:r>
            <a:r>
              <a:rPr lang="hu-HU" b="1" dirty="0"/>
              <a:t> </a:t>
            </a:r>
            <a:r>
              <a:rPr lang="hu-HU" b="1" dirty="0" err="1"/>
              <a:t>features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879231" y="1621186"/>
            <a:ext cx="9832610" cy="5055187"/>
          </a:xfrm>
        </p:spPr>
        <p:txBody>
          <a:bodyPr>
            <a:normAutofit/>
          </a:bodyPr>
          <a:lstStyle/>
          <a:p>
            <a:pPr marL="342900" indent="-342900" algn="just">
              <a:lnSpc>
                <a:spcPct val="100000"/>
              </a:lnSpc>
              <a:buFont typeface="Arial" panose="020B0604020202020204" pitchFamily="34" charset="0"/>
              <a:buChar char="•"/>
            </a:pPr>
            <a:r>
              <a:rPr lang="en-US" sz="3200" dirty="0"/>
              <a:t>Another high-availability option is to configure a VPN gateway as a secure failover path for ExpressRoute connections</a:t>
            </a:r>
            <a:r>
              <a:rPr lang="hu-HU" sz="3200" dirty="0"/>
              <a:t>. </a:t>
            </a:r>
            <a:r>
              <a:rPr lang="en-US" sz="3200" dirty="0"/>
              <a:t>ExpressRoute circuits have resiliency built in</a:t>
            </a:r>
            <a:r>
              <a:rPr lang="hu-HU" sz="3200" dirty="0"/>
              <a:t>.</a:t>
            </a:r>
          </a:p>
          <a:p>
            <a:pPr marL="342900" indent="-342900" algn="just">
              <a:lnSpc>
                <a:spcPct val="100000"/>
              </a:lnSpc>
              <a:buFont typeface="Arial" panose="020B0604020202020204" pitchFamily="34" charset="0"/>
              <a:buChar char="•"/>
            </a:pPr>
            <a:endParaRPr lang="hu-HU" sz="3200" dirty="0"/>
          </a:p>
          <a:p>
            <a:pPr marL="342900" indent="-342900" algn="just">
              <a:lnSpc>
                <a:spcPct val="100000"/>
              </a:lnSpc>
              <a:buFont typeface="Arial" panose="020B0604020202020204" pitchFamily="34" charset="0"/>
              <a:buChar char="•"/>
            </a:pPr>
            <a:r>
              <a:rPr lang="en-US" sz="3200" dirty="0"/>
              <a:t>In high-availability scenarios, where there's risk associated with an outage of an ExpressRoute circuit, you can also provision a VPN gateway that uses the internet as an alternative method of connectivity</a:t>
            </a:r>
            <a:r>
              <a:rPr lang="hu-HU" sz="3200" dirty="0"/>
              <a:t>. </a:t>
            </a:r>
          </a:p>
        </p:txBody>
      </p:sp>
    </p:spTree>
    <p:extLst>
      <p:ext uri="{BB962C8B-B14F-4D97-AF65-F5344CB8AC3E}">
        <p14:creationId xmlns:p14="http://schemas.microsoft.com/office/powerpoint/2010/main" val="351497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en-US" b="1" dirty="0"/>
              <a:t>Features and benefits of ExpressRoute</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70142" y="1621186"/>
            <a:ext cx="10860066" cy="5055187"/>
          </a:xfrm>
        </p:spPr>
        <p:txBody>
          <a:bodyPr>
            <a:normAutofit/>
          </a:bodyPr>
          <a:lstStyle/>
          <a:p>
            <a:pPr marL="342900" indent="-342900" algn="just">
              <a:lnSpc>
                <a:spcPct val="110000"/>
              </a:lnSpc>
              <a:buFont typeface="Arial" panose="020B0604020202020204" pitchFamily="34" charset="0"/>
              <a:buChar char="•"/>
            </a:pPr>
            <a:r>
              <a:rPr lang="en-US" dirty="0"/>
              <a:t>Layer 3 connectivity between your on-premises network and the Microsoft Cloud through a connectivity provider. Connectivity can be from an any-to-any (IPVPN) network, a point-to-point Ethernet connection, or through a virtual cross-connection via an Ethernet exchange</a:t>
            </a:r>
            <a:r>
              <a:rPr lang="hu-HU" dirty="0"/>
              <a:t>.</a:t>
            </a:r>
          </a:p>
          <a:p>
            <a:pPr marL="342900" indent="-342900" algn="just">
              <a:lnSpc>
                <a:spcPct val="110000"/>
              </a:lnSpc>
              <a:buFont typeface="Arial" panose="020B0604020202020204" pitchFamily="34" charset="0"/>
              <a:buChar char="•"/>
            </a:pPr>
            <a:r>
              <a:rPr lang="en-US" dirty="0"/>
              <a:t>Connectivity to Microsoft cloud services across all regions in the geopolitical region</a:t>
            </a:r>
            <a:r>
              <a:rPr lang="hu-HU" dirty="0"/>
              <a:t>.</a:t>
            </a:r>
          </a:p>
          <a:p>
            <a:pPr marL="342900" indent="-342900" algn="just">
              <a:lnSpc>
                <a:spcPct val="110000"/>
              </a:lnSpc>
              <a:buFont typeface="Arial" panose="020B0604020202020204" pitchFamily="34" charset="0"/>
              <a:buChar char="•"/>
            </a:pPr>
            <a:r>
              <a:rPr lang="en-US" dirty="0"/>
              <a:t>Global connectivity to Microsoft services across all regions with the ExpressRoute premium add-on</a:t>
            </a:r>
            <a:r>
              <a:rPr lang="hu-HU" dirty="0"/>
              <a:t>.</a:t>
            </a:r>
          </a:p>
          <a:p>
            <a:pPr marL="342900" indent="-342900" algn="just">
              <a:lnSpc>
                <a:spcPct val="110000"/>
              </a:lnSpc>
              <a:buFont typeface="Arial" panose="020B0604020202020204" pitchFamily="34" charset="0"/>
              <a:buChar char="•"/>
            </a:pPr>
            <a:r>
              <a:rPr lang="en-US" dirty="0"/>
              <a:t>Dynamic routing between your network and Microsoft via BGP</a:t>
            </a:r>
            <a:r>
              <a:rPr lang="hu-HU" dirty="0"/>
              <a:t>.</a:t>
            </a:r>
          </a:p>
          <a:p>
            <a:pPr marL="342900" indent="-342900" algn="just">
              <a:lnSpc>
                <a:spcPct val="110000"/>
              </a:lnSpc>
              <a:buFont typeface="Arial" panose="020B0604020202020204" pitchFamily="34" charset="0"/>
              <a:buChar char="•"/>
            </a:pPr>
            <a:r>
              <a:rPr lang="en-US" dirty="0"/>
              <a:t>Built-in redundancy in every peering location for higher reliability</a:t>
            </a:r>
            <a:r>
              <a:rPr lang="hu-HU" dirty="0"/>
              <a:t>.</a:t>
            </a:r>
          </a:p>
          <a:p>
            <a:pPr marL="342900" indent="-342900" algn="just">
              <a:lnSpc>
                <a:spcPct val="110000"/>
              </a:lnSpc>
              <a:buFont typeface="Arial" panose="020B0604020202020204" pitchFamily="34" charset="0"/>
              <a:buChar char="•"/>
            </a:pPr>
            <a:r>
              <a:rPr lang="hu-HU" dirty="0" err="1"/>
              <a:t>Connection</a:t>
            </a:r>
            <a:r>
              <a:rPr lang="hu-HU" dirty="0"/>
              <a:t> </a:t>
            </a:r>
            <a:r>
              <a:rPr lang="hu-HU" dirty="0" err="1"/>
              <a:t>uptime</a:t>
            </a:r>
            <a:r>
              <a:rPr lang="hu-HU" dirty="0"/>
              <a:t> SLA.</a:t>
            </a:r>
          </a:p>
        </p:txBody>
      </p:sp>
    </p:spTree>
    <p:extLst>
      <p:ext uri="{BB962C8B-B14F-4D97-AF65-F5344CB8AC3E}">
        <p14:creationId xmlns:p14="http://schemas.microsoft.com/office/powerpoint/2010/main" val="2720459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CEFC3D-6F6E-EFB6-3549-20F19DD70FE3}"/>
              </a:ext>
            </a:extLst>
          </p:cNvPr>
          <p:cNvSpPr>
            <a:spLocks noGrp="1"/>
          </p:cNvSpPr>
          <p:nvPr>
            <p:ph type="title"/>
          </p:nvPr>
        </p:nvSpPr>
        <p:spPr/>
        <p:txBody>
          <a:bodyPr>
            <a:noAutofit/>
          </a:bodyPr>
          <a:lstStyle/>
          <a:p>
            <a:r>
              <a:rPr lang="en-US" sz="3600" b="1" dirty="0"/>
              <a:t>Azure compute services</a:t>
            </a:r>
          </a:p>
        </p:txBody>
      </p:sp>
      <p:sp>
        <p:nvSpPr>
          <p:cNvPr id="16" name="Text Placeholder 15">
            <a:extLst>
              <a:ext uri="{FF2B5EF4-FFF2-40B4-BE49-F238E27FC236}">
                <a16:creationId xmlns:a16="http://schemas.microsoft.com/office/drawing/2014/main" id="{48D2C7B0-69D3-222E-8393-13B48C7DF40C}"/>
              </a:ext>
            </a:extLst>
          </p:cNvPr>
          <p:cNvSpPr>
            <a:spLocks noGrp="1"/>
          </p:cNvSpPr>
          <p:nvPr>
            <p:ph type="body" sz="quarter" idx="17"/>
          </p:nvPr>
        </p:nvSpPr>
        <p:spPr>
          <a:xfrm>
            <a:off x="584199" y="1386766"/>
            <a:ext cx="11011601" cy="677108"/>
          </a:xfrm>
        </p:spPr>
        <p:txBody>
          <a:bodyPr>
            <a:normAutofit lnSpcReduction="10000"/>
          </a:bodyPr>
          <a:lstStyle/>
          <a:p>
            <a:r>
              <a:rPr lang="en-US" sz="2200" dirty="0">
                <a:latin typeface="+mn-lt"/>
              </a:rPr>
              <a:t>Azure </a:t>
            </a:r>
            <a:r>
              <a:rPr lang="en-US" sz="2200" b="1" dirty="0">
                <a:latin typeface="+mn-lt"/>
              </a:rPr>
              <a:t>compute</a:t>
            </a:r>
            <a:r>
              <a:rPr lang="en-US" sz="2200" dirty="0">
                <a:latin typeface="+mn-lt"/>
              </a:rPr>
              <a:t> is an on-demand service that provides computing resources such as disks, processors, memory, networking, and operating systems.</a:t>
            </a:r>
          </a:p>
        </p:txBody>
      </p:sp>
      <p:sp>
        <p:nvSpPr>
          <p:cNvPr id="34" name="Rectangle 33">
            <a:extLst>
              <a:ext uri="{FF2B5EF4-FFF2-40B4-BE49-F238E27FC236}">
                <a16:creationId xmlns:a16="http://schemas.microsoft.com/office/drawing/2014/main" id="{D0738F7C-FDAF-DEDC-0FAE-5BCF74049C4C}"/>
              </a:ext>
              <a:ext uri="{C183D7F6-B498-43B3-948B-1728B52AA6E4}">
                <adec:decorative xmlns:adec="http://schemas.microsoft.com/office/drawing/2017/decorative" val="1"/>
              </a:ext>
            </a:extLst>
          </p:cNvPr>
          <p:cNvSpPr/>
          <p:nvPr/>
        </p:nvSpPr>
        <p:spPr bwMode="auto">
          <a:xfrm>
            <a:off x="-38100" y="2311427"/>
            <a:ext cx="12264571" cy="312057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descr="Group of 5 icons representing different on-demand compute resource like Virtual Machines, App Service, Containers, Azure Kubernetes Service, and Windows Virtual Desktop.">
            <a:extLst>
              <a:ext uri="{FF2B5EF4-FFF2-40B4-BE49-F238E27FC236}">
                <a16:creationId xmlns:a16="http://schemas.microsoft.com/office/drawing/2014/main" id="{AB0BBEED-1655-17A1-34A2-0A25E75EC7F5}"/>
              </a:ext>
            </a:extLst>
          </p:cNvPr>
          <p:cNvGrpSpPr/>
          <p:nvPr/>
        </p:nvGrpSpPr>
        <p:grpSpPr>
          <a:xfrm>
            <a:off x="584199" y="2787436"/>
            <a:ext cx="11011600" cy="2168554"/>
            <a:chOff x="584199" y="2590373"/>
            <a:chExt cx="11011600" cy="2168554"/>
          </a:xfrm>
        </p:grpSpPr>
        <p:sp>
          <p:nvSpPr>
            <p:cNvPr id="17" name="TextBox 16">
              <a:extLst>
                <a:ext uri="{FF2B5EF4-FFF2-40B4-BE49-F238E27FC236}">
                  <a16:creationId xmlns:a16="http://schemas.microsoft.com/office/drawing/2014/main" id="{DF88EDD0-46BA-C34E-60DD-C4CE99ECA9CE}"/>
                </a:ext>
              </a:extLst>
            </p:cNvPr>
            <p:cNvSpPr txBox="1"/>
            <p:nvPr/>
          </p:nvSpPr>
          <p:spPr>
            <a:xfrm>
              <a:off x="584199"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a:t>
              </a:r>
            </a:p>
            <a:p>
              <a:pPr algn="ctr">
                <a:lnSpc>
                  <a:spcPct val="90000"/>
                </a:lnSpc>
                <a:spcAft>
                  <a:spcPts val="600"/>
                </a:spcAft>
              </a:pPr>
              <a:r>
                <a:rPr lang="en-US" sz="1800" dirty="0">
                  <a:gradFill>
                    <a:gsLst>
                      <a:gs pos="2917">
                        <a:schemeClr val="tx1"/>
                      </a:gs>
                      <a:gs pos="30000">
                        <a:schemeClr val="tx1"/>
                      </a:gs>
                    </a:gsLst>
                    <a:lin ang="5400000" scaled="0"/>
                  </a:gradFill>
                </a:rPr>
                <a:t>Machines</a:t>
              </a:r>
            </a:p>
          </p:txBody>
        </p:sp>
        <p:sp>
          <p:nvSpPr>
            <p:cNvPr id="18" name="TextBox 17">
              <a:extLst>
                <a:ext uri="{FF2B5EF4-FFF2-40B4-BE49-F238E27FC236}">
                  <a16:creationId xmlns:a16="http://schemas.microsoft.com/office/drawing/2014/main" id="{954888C5-3CE4-479E-06B8-3B3A0BD74663}"/>
                </a:ext>
              </a:extLst>
            </p:cNvPr>
            <p:cNvSpPr txBox="1"/>
            <p:nvPr/>
          </p:nvSpPr>
          <p:spPr>
            <a:xfrm>
              <a:off x="2818748"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a:t>
              </a:r>
            </a:p>
            <a:p>
              <a:pPr algn="ctr">
                <a:lnSpc>
                  <a:spcPct val="90000"/>
                </a:lnSpc>
                <a:spcAft>
                  <a:spcPts val="600"/>
                </a:spcAft>
              </a:pPr>
              <a:r>
                <a:rPr lang="en-US" sz="1800" dirty="0">
                  <a:gradFill>
                    <a:gsLst>
                      <a:gs pos="2917">
                        <a:schemeClr val="tx1"/>
                      </a:gs>
                      <a:gs pos="30000">
                        <a:schemeClr val="tx1"/>
                      </a:gs>
                    </a:gsLst>
                    <a:lin ang="5400000" scaled="0"/>
                  </a:gradFill>
                </a:rPr>
                <a:t>Services</a:t>
              </a:r>
            </a:p>
          </p:txBody>
        </p:sp>
        <p:sp>
          <p:nvSpPr>
            <p:cNvPr id="19" name="TextBox 18">
              <a:extLst>
                <a:ext uri="{FF2B5EF4-FFF2-40B4-BE49-F238E27FC236}">
                  <a16:creationId xmlns:a16="http://schemas.microsoft.com/office/drawing/2014/main" id="{62664904-592E-E362-CA03-9FD3690D9197}"/>
                </a:ext>
              </a:extLst>
            </p:cNvPr>
            <p:cNvSpPr txBox="1"/>
            <p:nvPr/>
          </p:nvSpPr>
          <p:spPr>
            <a:xfrm>
              <a:off x="5053296"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Container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Instances</a:t>
              </a:r>
            </a:p>
          </p:txBody>
        </p:sp>
        <p:sp>
          <p:nvSpPr>
            <p:cNvPr id="20" name="TextBox 19">
              <a:extLst>
                <a:ext uri="{FF2B5EF4-FFF2-40B4-BE49-F238E27FC236}">
                  <a16:creationId xmlns:a16="http://schemas.microsoft.com/office/drawing/2014/main" id="{A10E4AD5-7CD9-2030-6D4D-A2B34D468443}"/>
                </a:ext>
              </a:extLst>
            </p:cNvPr>
            <p:cNvSpPr txBox="1"/>
            <p:nvPr/>
          </p:nvSpPr>
          <p:spPr>
            <a:xfrm>
              <a:off x="7287845"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Kubernetes Services (AKS)</a:t>
              </a:r>
            </a:p>
          </p:txBody>
        </p:sp>
        <p:sp>
          <p:nvSpPr>
            <p:cNvPr id="22" name="TextBox 21">
              <a:extLst>
                <a:ext uri="{FF2B5EF4-FFF2-40B4-BE49-F238E27FC236}">
                  <a16:creationId xmlns:a16="http://schemas.microsoft.com/office/drawing/2014/main" id="{A16ACEBD-F173-210F-508D-3AC8D6D1C256}"/>
                </a:ext>
              </a:extLst>
            </p:cNvPr>
            <p:cNvSpPr txBox="1"/>
            <p:nvPr/>
          </p:nvSpPr>
          <p:spPr>
            <a:xfrm>
              <a:off x="9522394"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Virtual Desktop</a:t>
              </a:r>
            </a:p>
          </p:txBody>
        </p:sp>
        <p:pic>
          <p:nvPicPr>
            <p:cNvPr id="25" name="Graphic 24">
              <a:extLst>
                <a:ext uri="{FF2B5EF4-FFF2-40B4-BE49-F238E27FC236}">
                  <a16:creationId xmlns:a16="http://schemas.microsoft.com/office/drawing/2014/main" id="{652205F0-E677-8FA1-E5B6-E788E998E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551" y="2706583"/>
              <a:ext cx="1336701" cy="1336700"/>
            </a:xfrm>
            <a:prstGeom prst="rect">
              <a:avLst/>
            </a:prstGeom>
          </p:spPr>
        </p:pic>
        <p:pic>
          <p:nvPicPr>
            <p:cNvPr id="26" name="Graphic 25">
              <a:extLst>
                <a:ext uri="{FF2B5EF4-FFF2-40B4-BE49-F238E27FC236}">
                  <a16:creationId xmlns:a16="http://schemas.microsoft.com/office/drawing/2014/main" id="{D0240F5E-38A7-AE1A-79A0-ABBFCBA6B3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87100" y="2590373"/>
              <a:ext cx="1336701" cy="1336701"/>
            </a:xfrm>
            <a:prstGeom prst="rect">
              <a:avLst/>
            </a:prstGeom>
          </p:spPr>
        </p:pic>
        <p:pic>
          <p:nvPicPr>
            <p:cNvPr id="27" name="Graphic 26">
              <a:extLst>
                <a:ext uri="{FF2B5EF4-FFF2-40B4-BE49-F238E27FC236}">
                  <a16:creationId xmlns:a16="http://schemas.microsoft.com/office/drawing/2014/main" id="{4D2628A5-BF95-906F-2B91-D2F8452306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6197" y="2590373"/>
              <a:ext cx="1336701" cy="1336701"/>
            </a:xfrm>
            <a:prstGeom prst="rect">
              <a:avLst/>
            </a:prstGeom>
          </p:spPr>
        </p:pic>
        <p:pic>
          <p:nvPicPr>
            <p:cNvPr id="30" name="Graphic 29">
              <a:extLst>
                <a:ext uri="{FF2B5EF4-FFF2-40B4-BE49-F238E27FC236}">
                  <a16:creationId xmlns:a16="http://schemas.microsoft.com/office/drawing/2014/main" id="{25B9BE43-0F80-3B41-2143-26132A0C2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90746" y="2590373"/>
              <a:ext cx="1336701" cy="1336701"/>
            </a:xfrm>
            <a:prstGeom prst="rect">
              <a:avLst/>
            </a:prstGeom>
          </p:spPr>
        </p:pic>
        <p:pic>
          <p:nvPicPr>
            <p:cNvPr id="31" name="Graphic 30">
              <a:extLst>
                <a:ext uri="{FF2B5EF4-FFF2-40B4-BE49-F238E27FC236}">
                  <a16:creationId xmlns:a16="http://schemas.microsoft.com/office/drawing/2014/main" id="{2008FCDA-53E4-102D-C8DB-E9624783E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21648" y="2590373"/>
              <a:ext cx="1336701" cy="1336701"/>
            </a:xfrm>
            <a:prstGeom prst="rect">
              <a:avLst/>
            </a:prstGeom>
          </p:spPr>
        </p:pic>
      </p:grpSp>
      <p:sp>
        <p:nvSpPr>
          <p:cNvPr id="2" name="Footer Placeholder 1">
            <a:extLst>
              <a:ext uri="{FF2B5EF4-FFF2-40B4-BE49-F238E27FC236}">
                <a16:creationId xmlns:a16="http://schemas.microsoft.com/office/drawing/2014/main" id="{4756327B-CD20-8D4B-FD8F-5FF7A0B3F84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757266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en-US" b="1" dirty="0"/>
              <a:t>Features and benefits of ExpressRoute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8" y="1621186"/>
            <a:ext cx="11135639" cy="5055187"/>
          </a:xfrm>
        </p:spPr>
        <p:txBody>
          <a:bodyPr>
            <a:normAutofit lnSpcReduction="10000"/>
          </a:bodyPr>
          <a:lstStyle/>
          <a:p>
            <a:pPr marL="342900" indent="-342900" algn="just">
              <a:lnSpc>
                <a:spcPct val="100000"/>
              </a:lnSpc>
              <a:buFont typeface="Arial" panose="020B0604020202020204" pitchFamily="34" charset="0"/>
              <a:buChar char="•"/>
            </a:pPr>
            <a:r>
              <a:rPr lang="en-US" dirty="0"/>
              <a:t>Each connectivity provider uses redundant devices to ensure that connections established with Microsoft are highly available</a:t>
            </a:r>
            <a:r>
              <a:rPr lang="hu-HU" dirty="0"/>
              <a:t>.</a:t>
            </a:r>
          </a:p>
          <a:p>
            <a:pPr marL="342900" indent="-342900" algn="just">
              <a:lnSpc>
                <a:spcPct val="100000"/>
              </a:lnSpc>
              <a:buFont typeface="Arial" panose="020B0604020202020204" pitchFamily="34" charset="0"/>
              <a:buChar char="•"/>
            </a:pPr>
            <a:r>
              <a:rPr lang="en-US" dirty="0"/>
              <a:t>ExpressRoute enables direct access to the following services in all regions</a:t>
            </a:r>
            <a:r>
              <a:rPr lang="hu-HU" dirty="0"/>
              <a:t>:</a:t>
            </a:r>
          </a:p>
          <a:p>
            <a:pPr marL="800100" lvl="1" indent="-342900" algn="just">
              <a:lnSpc>
                <a:spcPct val="100000"/>
              </a:lnSpc>
              <a:buFont typeface="Wingdings" panose="05000000000000000000" pitchFamily="2" charset="2"/>
              <a:buChar char="§"/>
            </a:pPr>
            <a:r>
              <a:rPr lang="hu-HU" dirty="0"/>
              <a:t>Microsoft Office 365</a:t>
            </a:r>
          </a:p>
          <a:p>
            <a:pPr marL="800100" lvl="1" indent="-342900" algn="just">
              <a:lnSpc>
                <a:spcPct val="100000"/>
              </a:lnSpc>
              <a:buFont typeface="Wingdings" panose="05000000000000000000" pitchFamily="2" charset="2"/>
              <a:buChar char="§"/>
            </a:pPr>
            <a:r>
              <a:rPr lang="hu-HU" dirty="0"/>
              <a:t>Microsoft Dynamics 365</a:t>
            </a:r>
          </a:p>
          <a:p>
            <a:pPr marL="800100" lvl="1" indent="-342900" algn="just">
              <a:lnSpc>
                <a:spcPct val="100000"/>
              </a:lnSpc>
              <a:buFont typeface="Wingdings" panose="05000000000000000000" pitchFamily="2" charset="2"/>
              <a:buChar char="§"/>
            </a:pPr>
            <a:r>
              <a:rPr lang="en-US" dirty="0"/>
              <a:t>Azure compute services, such as Azure Virtual Machines</a:t>
            </a:r>
            <a:endParaRPr lang="hu-HU" dirty="0"/>
          </a:p>
          <a:p>
            <a:pPr marL="800100" lvl="1" indent="-342900" algn="just">
              <a:lnSpc>
                <a:spcPct val="100000"/>
              </a:lnSpc>
              <a:buFont typeface="Wingdings" panose="05000000000000000000" pitchFamily="2" charset="2"/>
              <a:buChar char="§"/>
            </a:pPr>
            <a:r>
              <a:rPr lang="en-US" dirty="0"/>
              <a:t>Azure cloud services, such as Azure Cosmos DB and Azure Storage</a:t>
            </a:r>
            <a:endParaRPr lang="hu-HU" dirty="0"/>
          </a:p>
          <a:p>
            <a:pPr marL="342900" indent="-342900" algn="just">
              <a:lnSpc>
                <a:spcPct val="100000"/>
              </a:lnSpc>
              <a:buFont typeface="Arial" panose="020B0604020202020204" pitchFamily="34" charset="0"/>
              <a:buChar char="•"/>
            </a:pPr>
            <a:r>
              <a:rPr lang="en-US" dirty="0"/>
              <a:t>You can enable ExpressRoute Global Reach to exchange data across your on-premises sites by connecting your ExpressRoute circuits</a:t>
            </a:r>
            <a:r>
              <a:rPr lang="hu-HU" dirty="0"/>
              <a:t>. </a:t>
            </a:r>
          </a:p>
          <a:p>
            <a:pPr marL="342900" indent="-342900" algn="just">
              <a:lnSpc>
                <a:spcPct val="100000"/>
              </a:lnSpc>
              <a:buFont typeface="Arial" panose="020B0604020202020204" pitchFamily="34" charset="0"/>
              <a:buChar char="•"/>
            </a:pPr>
            <a:r>
              <a:rPr lang="hu-HU" dirty="0" err="1"/>
              <a:t>ExpressRoute</a:t>
            </a:r>
            <a:r>
              <a:rPr lang="hu-HU" dirty="0"/>
              <a:t> </a:t>
            </a:r>
            <a:r>
              <a:rPr lang="hu-HU" dirty="0" err="1"/>
              <a:t>uses</a:t>
            </a:r>
            <a:r>
              <a:rPr lang="hu-HU" dirty="0"/>
              <a:t> </a:t>
            </a:r>
            <a:r>
              <a:rPr lang="hu-HU" dirty="0" err="1"/>
              <a:t>the</a:t>
            </a:r>
            <a:r>
              <a:rPr lang="hu-HU" dirty="0"/>
              <a:t> </a:t>
            </a:r>
            <a:r>
              <a:rPr lang="hu-HU" dirty="0" err="1"/>
              <a:t>Border</a:t>
            </a:r>
            <a:r>
              <a:rPr lang="hu-HU" dirty="0"/>
              <a:t> </a:t>
            </a:r>
            <a:r>
              <a:rPr lang="hu-HU" dirty="0" err="1"/>
              <a:t>Gateway</a:t>
            </a:r>
            <a:r>
              <a:rPr lang="hu-HU" dirty="0"/>
              <a:t> </a:t>
            </a:r>
            <a:r>
              <a:rPr lang="hu-HU" dirty="0" err="1"/>
              <a:t>Protocol</a:t>
            </a:r>
            <a:r>
              <a:rPr lang="hu-HU" dirty="0"/>
              <a:t> (BGP) </a:t>
            </a:r>
            <a:r>
              <a:rPr lang="hu-HU" dirty="0" err="1"/>
              <a:t>routing</a:t>
            </a:r>
            <a:r>
              <a:rPr lang="hu-HU" dirty="0"/>
              <a:t> </a:t>
            </a:r>
            <a:r>
              <a:rPr lang="hu-HU" dirty="0" err="1"/>
              <a:t>protocol</a:t>
            </a:r>
            <a:r>
              <a:rPr lang="hu-HU" dirty="0"/>
              <a:t>. BGP is </a:t>
            </a:r>
            <a:r>
              <a:rPr lang="hu-HU" dirty="0" err="1"/>
              <a:t>used</a:t>
            </a:r>
            <a:r>
              <a:rPr lang="hu-HU" dirty="0"/>
              <a:t> </a:t>
            </a:r>
            <a:r>
              <a:rPr lang="hu-HU" dirty="0" err="1"/>
              <a:t>to</a:t>
            </a:r>
            <a:r>
              <a:rPr lang="hu-HU" dirty="0"/>
              <a:t> </a:t>
            </a:r>
            <a:r>
              <a:rPr lang="hu-HU" dirty="0" err="1"/>
              <a:t>exchange</a:t>
            </a:r>
            <a:r>
              <a:rPr lang="hu-HU" dirty="0"/>
              <a:t> </a:t>
            </a:r>
            <a:r>
              <a:rPr lang="hu-HU" dirty="0" err="1"/>
              <a:t>routes</a:t>
            </a:r>
            <a:r>
              <a:rPr lang="hu-HU" dirty="0"/>
              <a:t> </a:t>
            </a:r>
            <a:r>
              <a:rPr lang="hu-HU" dirty="0" err="1"/>
              <a:t>between</a:t>
            </a:r>
            <a:r>
              <a:rPr lang="hu-HU" dirty="0"/>
              <a:t> </a:t>
            </a:r>
            <a:r>
              <a:rPr lang="hu-HU" dirty="0" err="1"/>
              <a:t>on-premises</a:t>
            </a:r>
            <a:r>
              <a:rPr lang="hu-HU" dirty="0"/>
              <a:t> </a:t>
            </a:r>
            <a:r>
              <a:rPr lang="hu-HU" dirty="0" err="1"/>
              <a:t>networks</a:t>
            </a:r>
            <a:r>
              <a:rPr lang="hu-HU" dirty="0"/>
              <a:t> and </a:t>
            </a:r>
            <a:r>
              <a:rPr lang="hu-HU" dirty="0" err="1"/>
              <a:t>resources</a:t>
            </a:r>
            <a:r>
              <a:rPr lang="hu-HU" dirty="0"/>
              <a:t> </a:t>
            </a:r>
            <a:r>
              <a:rPr lang="hu-HU" dirty="0" err="1"/>
              <a:t>running</a:t>
            </a:r>
            <a:r>
              <a:rPr lang="hu-HU" dirty="0"/>
              <a:t> in </a:t>
            </a:r>
            <a:r>
              <a:rPr lang="hu-HU" dirty="0" err="1"/>
              <a:t>Azure</a:t>
            </a:r>
            <a:r>
              <a:rPr lang="hu-HU" dirty="0"/>
              <a:t>. </a:t>
            </a:r>
            <a:r>
              <a:rPr lang="hu-HU" dirty="0" err="1"/>
              <a:t>This</a:t>
            </a:r>
            <a:r>
              <a:rPr lang="hu-HU" dirty="0"/>
              <a:t> </a:t>
            </a:r>
            <a:r>
              <a:rPr lang="hu-HU" dirty="0" err="1"/>
              <a:t>protocol</a:t>
            </a:r>
            <a:r>
              <a:rPr lang="hu-HU" dirty="0"/>
              <a:t> </a:t>
            </a:r>
            <a:r>
              <a:rPr lang="hu-HU" dirty="0" err="1"/>
              <a:t>enables</a:t>
            </a:r>
            <a:r>
              <a:rPr lang="hu-HU" dirty="0"/>
              <a:t> </a:t>
            </a:r>
            <a:r>
              <a:rPr lang="hu-HU" dirty="0" err="1"/>
              <a:t>dynamic</a:t>
            </a:r>
            <a:r>
              <a:rPr lang="hu-HU" dirty="0"/>
              <a:t> </a:t>
            </a:r>
            <a:r>
              <a:rPr lang="hu-HU" dirty="0" err="1"/>
              <a:t>routing</a:t>
            </a:r>
            <a:r>
              <a:rPr lang="hu-HU" dirty="0"/>
              <a:t> </a:t>
            </a:r>
            <a:r>
              <a:rPr lang="hu-HU" dirty="0" err="1"/>
              <a:t>between</a:t>
            </a:r>
            <a:r>
              <a:rPr lang="hu-HU" dirty="0"/>
              <a:t> </a:t>
            </a:r>
            <a:r>
              <a:rPr lang="hu-HU" dirty="0" err="1"/>
              <a:t>your</a:t>
            </a:r>
            <a:r>
              <a:rPr lang="hu-HU" dirty="0"/>
              <a:t> </a:t>
            </a:r>
            <a:r>
              <a:rPr lang="hu-HU" dirty="0" err="1"/>
              <a:t>on-premises</a:t>
            </a:r>
            <a:r>
              <a:rPr lang="hu-HU" dirty="0"/>
              <a:t> </a:t>
            </a:r>
            <a:r>
              <a:rPr lang="hu-HU" dirty="0" err="1"/>
              <a:t>network</a:t>
            </a:r>
            <a:r>
              <a:rPr lang="hu-HU" dirty="0"/>
              <a:t> and </a:t>
            </a:r>
            <a:r>
              <a:rPr lang="hu-HU" dirty="0" err="1"/>
              <a:t>services</a:t>
            </a:r>
            <a:r>
              <a:rPr lang="hu-HU" dirty="0"/>
              <a:t> </a:t>
            </a:r>
            <a:r>
              <a:rPr lang="hu-HU" dirty="0" err="1"/>
              <a:t>running</a:t>
            </a:r>
            <a:r>
              <a:rPr lang="hu-HU" dirty="0"/>
              <a:t> in </a:t>
            </a:r>
            <a:r>
              <a:rPr lang="hu-HU" dirty="0" err="1"/>
              <a:t>the</a:t>
            </a:r>
            <a:r>
              <a:rPr lang="hu-HU" dirty="0"/>
              <a:t> Microsoft </a:t>
            </a:r>
            <a:r>
              <a:rPr lang="hu-HU" dirty="0" err="1"/>
              <a:t>cloud</a:t>
            </a:r>
            <a:r>
              <a:rPr lang="hu-HU" dirty="0"/>
              <a:t>.</a:t>
            </a:r>
          </a:p>
          <a:p>
            <a:pPr marL="342900" indent="-342900" algn="just">
              <a:lnSpc>
                <a:spcPct val="100000"/>
              </a:lnSpc>
              <a:buFont typeface="Arial" panose="020B0604020202020204" pitchFamily="34" charset="0"/>
              <a:buChar char="•"/>
            </a:pPr>
            <a:endParaRPr lang="hu-HU" dirty="0"/>
          </a:p>
        </p:txBody>
      </p:sp>
    </p:spTree>
    <p:extLst>
      <p:ext uri="{BB962C8B-B14F-4D97-AF65-F5344CB8AC3E}">
        <p14:creationId xmlns:p14="http://schemas.microsoft.com/office/powerpoint/2010/main" val="400362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ExpressRoute</a:t>
            </a:r>
            <a:r>
              <a:rPr lang="hu-HU" b="1" dirty="0"/>
              <a:t> </a:t>
            </a:r>
            <a:r>
              <a:rPr lang="hu-HU" b="1" dirty="0" err="1"/>
              <a:t>connectivity</a:t>
            </a:r>
            <a:r>
              <a:rPr lang="hu-HU" b="1" dirty="0"/>
              <a:t> </a:t>
            </a:r>
            <a:r>
              <a:rPr lang="hu-HU" b="1" dirty="0" err="1"/>
              <a:t>models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r>
              <a:rPr lang="hu-HU" dirty="0" err="1"/>
              <a:t>ExpressRoute</a:t>
            </a:r>
            <a:r>
              <a:rPr lang="hu-HU" dirty="0"/>
              <a:t> </a:t>
            </a:r>
            <a:r>
              <a:rPr lang="hu-HU" dirty="0" err="1"/>
              <a:t>supports</a:t>
            </a:r>
            <a:r>
              <a:rPr lang="hu-HU" dirty="0"/>
              <a:t> </a:t>
            </a:r>
            <a:r>
              <a:rPr lang="hu-HU" dirty="0" err="1"/>
              <a:t>four</a:t>
            </a:r>
            <a:r>
              <a:rPr lang="hu-HU" dirty="0"/>
              <a:t> </a:t>
            </a:r>
            <a:r>
              <a:rPr lang="hu-HU" dirty="0" err="1"/>
              <a:t>models</a:t>
            </a:r>
            <a:r>
              <a:rPr lang="hu-HU" dirty="0"/>
              <a:t>:</a:t>
            </a:r>
          </a:p>
          <a:p>
            <a:pPr marL="342900" indent="-342900" algn="just">
              <a:buFont typeface="Arial" panose="020B0604020202020204" pitchFamily="34" charset="0"/>
              <a:buChar char="•"/>
            </a:pPr>
            <a:r>
              <a:rPr lang="hu-HU" dirty="0"/>
              <a:t>    </a:t>
            </a:r>
            <a:r>
              <a:rPr lang="hu-HU" dirty="0" err="1"/>
              <a:t>CloudExchange</a:t>
            </a:r>
            <a:r>
              <a:rPr lang="hu-HU" dirty="0"/>
              <a:t> </a:t>
            </a:r>
            <a:r>
              <a:rPr lang="hu-HU" dirty="0" err="1"/>
              <a:t>colocation</a:t>
            </a:r>
            <a:endParaRPr lang="hu-HU" dirty="0"/>
          </a:p>
          <a:p>
            <a:pPr marL="342900" indent="-342900" algn="just">
              <a:buFont typeface="Arial" panose="020B0604020202020204" pitchFamily="34" charset="0"/>
              <a:buChar char="•"/>
            </a:pPr>
            <a:r>
              <a:rPr lang="hu-HU" dirty="0"/>
              <a:t>    </a:t>
            </a:r>
            <a:r>
              <a:rPr lang="hu-HU" dirty="0" err="1"/>
              <a:t>Point-to-point</a:t>
            </a:r>
            <a:r>
              <a:rPr lang="hu-HU" dirty="0"/>
              <a:t> Ethernet </a:t>
            </a:r>
            <a:r>
              <a:rPr lang="hu-HU" dirty="0" err="1"/>
              <a:t>connection</a:t>
            </a:r>
            <a:endParaRPr lang="hu-HU" dirty="0"/>
          </a:p>
          <a:p>
            <a:pPr marL="342900" indent="-342900" algn="just">
              <a:buFont typeface="Arial" panose="020B0604020202020204" pitchFamily="34" charset="0"/>
              <a:buChar char="•"/>
            </a:pPr>
            <a:r>
              <a:rPr lang="hu-HU" dirty="0"/>
              <a:t>    </a:t>
            </a:r>
            <a:r>
              <a:rPr lang="hu-HU" dirty="0" err="1"/>
              <a:t>Any-to-any</a:t>
            </a:r>
            <a:r>
              <a:rPr lang="hu-HU" dirty="0"/>
              <a:t> </a:t>
            </a:r>
            <a:r>
              <a:rPr lang="hu-HU" dirty="0" err="1"/>
              <a:t>connection</a:t>
            </a:r>
            <a:endParaRPr lang="hu-HU" dirty="0"/>
          </a:p>
          <a:p>
            <a:pPr marL="342900" indent="-342900" algn="just">
              <a:buFont typeface="Arial" panose="020B0604020202020204" pitchFamily="34" charset="0"/>
              <a:buChar char="•"/>
            </a:pPr>
            <a:r>
              <a:rPr lang="hu-HU" dirty="0"/>
              <a:t>    </a:t>
            </a:r>
            <a:r>
              <a:rPr lang="hu-HU" dirty="0" err="1"/>
              <a:t>Directly</a:t>
            </a:r>
            <a:r>
              <a:rPr lang="hu-HU" dirty="0"/>
              <a:t> </a:t>
            </a:r>
            <a:r>
              <a:rPr lang="hu-HU" dirty="0" err="1"/>
              <a:t>from</a:t>
            </a:r>
            <a:r>
              <a:rPr lang="hu-HU" dirty="0"/>
              <a:t> </a:t>
            </a:r>
            <a:r>
              <a:rPr lang="hu-HU" dirty="0" err="1"/>
              <a:t>ExpressRoute</a:t>
            </a:r>
            <a:r>
              <a:rPr lang="hu-HU" dirty="0"/>
              <a:t> </a:t>
            </a:r>
            <a:r>
              <a:rPr lang="hu-HU" dirty="0" err="1"/>
              <a:t>sites</a:t>
            </a:r>
            <a:endParaRPr lang="hu-HU" dirty="0"/>
          </a:p>
          <a:p>
            <a:pPr marL="342900" indent="-342900" algn="just">
              <a:buFont typeface="Arial" panose="020B0604020202020204" pitchFamily="34" charset="0"/>
              <a:buChar char="•"/>
            </a:pPr>
            <a:endParaRPr lang="hu-HU" dirty="0"/>
          </a:p>
        </p:txBody>
      </p:sp>
      <p:pic>
        <p:nvPicPr>
          <p:cNvPr id="6" name="Kép 5" descr="Visualization of Azure connectivity models.">
            <a:extLst>
              <a:ext uri="{FF2B5EF4-FFF2-40B4-BE49-F238E27FC236}">
                <a16:creationId xmlns:a16="http://schemas.microsoft.com/office/drawing/2014/main" id="{E6EA8DD4-D780-48A5-8323-8D7CE5A54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1277" y="3818541"/>
            <a:ext cx="5760720" cy="2836545"/>
          </a:xfrm>
          <a:prstGeom prst="rect">
            <a:avLst/>
          </a:prstGeom>
          <a:noFill/>
          <a:ln>
            <a:noFill/>
          </a:ln>
        </p:spPr>
      </p:pic>
    </p:spTree>
    <p:extLst>
      <p:ext uri="{BB962C8B-B14F-4D97-AF65-F5344CB8AC3E}">
        <p14:creationId xmlns:p14="http://schemas.microsoft.com/office/powerpoint/2010/main" val="2925353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Other</a:t>
            </a:r>
            <a:r>
              <a:rPr lang="hu-HU" b="1" dirty="0"/>
              <a:t> </a:t>
            </a:r>
            <a:r>
              <a:rPr lang="hu-HU" b="1" dirty="0" err="1"/>
              <a:t>features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63671" y="1621186"/>
            <a:ext cx="11085534" cy="5055187"/>
          </a:xfrm>
        </p:spPr>
        <p:txBody>
          <a:bodyPr>
            <a:normAutofit/>
          </a:bodyPr>
          <a:lstStyle/>
          <a:p>
            <a:pPr marL="342900" indent="-342900" algn="just">
              <a:lnSpc>
                <a:spcPct val="100000"/>
              </a:lnSpc>
              <a:buFont typeface="Arial" panose="020B0604020202020204" pitchFamily="34" charset="0"/>
              <a:buChar char="•"/>
            </a:pPr>
            <a:r>
              <a:rPr lang="hu-HU" b="1" dirty="0" err="1"/>
              <a:t>Security</a:t>
            </a:r>
            <a:r>
              <a:rPr lang="hu-HU" b="1" dirty="0"/>
              <a:t> </a:t>
            </a:r>
            <a:r>
              <a:rPr lang="hu-HU" b="1" dirty="0" err="1"/>
              <a:t>considerations</a:t>
            </a:r>
            <a:r>
              <a:rPr lang="hu-HU" i="1" dirty="0"/>
              <a:t>: </a:t>
            </a:r>
            <a:r>
              <a:rPr lang="en-US" dirty="0"/>
              <a:t>With ExpressRoute, your data doesn't travel over the public internet, so it's not exposed to the potential risks associated with internet communications. ExpressRoute is a private connection from your on-premises infrastructure to your Azure infrastructure. Even if you have an ExpressRoute connection, DNS queries, certificate revocation list checking, and Azure Content Delivery Network requests are still sent over the public internet.</a:t>
            </a:r>
          </a:p>
          <a:p>
            <a:pPr algn="just">
              <a:lnSpc>
                <a:spcPct val="100000"/>
              </a:lnSpc>
            </a:pPr>
            <a:endParaRPr lang="en-US" dirty="0"/>
          </a:p>
        </p:txBody>
      </p:sp>
    </p:spTree>
    <p:extLst>
      <p:ext uri="{BB962C8B-B14F-4D97-AF65-F5344CB8AC3E}">
        <p14:creationId xmlns:p14="http://schemas.microsoft.com/office/powerpoint/2010/main" val="149663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61989-E670-3698-86B1-DC1D960435E9}"/>
              </a:ext>
            </a:extLst>
          </p:cNvPr>
          <p:cNvSpPr>
            <a:spLocks noGrp="1"/>
          </p:cNvSpPr>
          <p:nvPr>
            <p:ph type="title"/>
          </p:nvPr>
        </p:nvSpPr>
        <p:spPr/>
        <p:txBody>
          <a:bodyPr>
            <a:noAutofit/>
          </a:bodyPr>
          <a:lstStyle/>
          <a:p>
            <a:r>
              <a:rPr lang="en-US" sz="3600" b="1" dirty="0"/>
              <a:t>Azure DNS</a:t>
            </a:r>
          </a:p>
        </p:txBody>
      </p:sp>
      <p:sp>
        <p:nvSpPr>
          <p:cNvPr id="7" name="Text Placeholder 6">
            <a:extLst>
              <a:ext uri="{FF2B5EF4-FFF2-40B4-BE49-F238E27FC236}">
                <a16:creationId xmlns:a16="http://schemas.microsoft.com/office/drawing/2014/main" id="{CDC00C8A-96DF-4860-1ACF-344D246843D2}"/>
              </a:ext>
            </a:extLst>
          </p:cNvPr>
          <p:cNvSpPr>
            <a:spLocks noGrp="1"/>
          </p:cNvSpPr>
          <p:nvPr>
            <p:ph type="body" sz="quarter" idx="15"/>
          </p:nvPr>
        </p:nvSpPr>
        <p:spPr>
          <a:xfrm>
            <a:off x="586389" y="1591056"/>
            <a:ext cx="11013474" cy="3077766"/>
          </a:xfrm>
        </p:spPr>
        <p:txBody>
          <a:bodyPr/>
          <a:lstStyle/>
          <a:p>
            <a:pPr marL="292100" indent="-292100">
              <a:spcBef>
                <a:spcPts val="0"/>
              </a:spcBef>
              <a:spcAft>
                <a:spcPts val="1200"/>
              </a:spcAft>
            </a:pPr>
            <a:r>
              <a:rPr lang="en-US" sz="2000" dirty="0"/>
              <a:t>Reliability and performance by leveraging a global network of DNS name servers using Anycast networking.</a:t>
            </a:r>
          </a:p>
          <a:p>
            <a:pPr marL="292100" indent="-292100">
              <a:spcBef>
                <a:spcPts val="0"/>
              </a:spcBef>
              <a:spcAft>
                <a:spcPts val="1200"/>
              </a:spcAft>
            </a:pPr>
            <a:r>
              <a:rPr lang="en-US" sz="2000" dirty="0"/>
              <a:t>Azure DNS security is based on Azure resource manager, enabling role-based access control and monitoring and logging.</a:t>
            </a:r>
          </a:p>
          <a:p>
            <a:pPr marL="292100" indent="-292100">
              <a:spcBef>
                <a:spcPts val="0"/>
              </a:spcBef>
              <a:spcAft>
                <a:spcPts val="1200"/>
              </a:spcAft>
            </a:pPr>
            <a:r>
              <a:rPr lang="en-US" sz="2000" dirty="0"/>
              <a:t>Ease of use for managing your Azure and external resources with a single DNS service.</a:t>
            </a:r>
          </a:p>
          <a:p>
            <a:pPr marL="292100" indent="-292100">
              <a:spcBef>
                <a:spcPts val="0"/>
              </a:spcBef>
              <a:spcAft>
                <a:spcPts val="1200"/>
              </a:spcAft>
            </a:pPr>
            <a:r>
              <a:rPr lang="en-US" sz="2000" dirty="0"/>
              <a:t>Customizable virtual networks allow you to use private, fully customized domain names in your private virtual networks.</a:t>
            </a:r>
          </a:p>
          <a:p>
            <a:pPr marL="292100" indent="-292100">
              <a:spcBef>
                <a:spcPts val="0"/>
              </a:spcBef>
              <a:spcAft>
                <a:spcPts val="1200"/>
              </a:spcAft>
            </a:pPr>
            <a:r>
              <a:rPr lang="en-US" sz="2000" dirty="0"/>
              <a:t>Alias records support alias record sets to point directly to an Azure resource.</a:t>
            </a:r>
          </a:p>
        </p:txBody>
      </p:sp>
      <p:pic>
        <p:nvPicPr>
          <p:cNvPr id="12" name="Content Placeholder 11">
            <a:extLst>
              <a:ext uri="{FF2B5EF4-FFF2-40B4-BE49-F238E27FC236}">
                <a16:creationId xmlns:a16="http://schemas.microsoft.com/office/drawing/2014/main" id="{8B4D5C2F-BC74-4356-F4B3-C9EB416C128A}"/>
              </a:ext>
              <a:ext uri="{C183D7F6-B498-43B3-948B-1728B52AA6E4}">
                <adec:decorative xmlns:adec="http://schemas.microsoft.com/office/drawing/2017/decorative" val="1"/>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11063288" y="206375"/>
            <a:ext cx="912812" cy="914400"/>
          </a:xfrm>
        </p:spPr>
      </p:pic>
      <p:sp>
        <p:nvSpPr>
          <p:cNvPr id="2" name="Footer Placeholder 1">
            <a:extLst>
              <a:ext uri="{FF2B5EF4-FFF2-40B4-BE49-F238E27FC236}">
                <a16:creationId xmlns:a16="http://schemas.microsoft.com/office/drawing/2014/main" id="{BC6D9EE2-7595-1E00-778D-21ECC455614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015623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19622" y="1278072"/>
            <a:ext cx="11398685" cy="5298092"/>
          </a:xfrm>
        </p:spPr>
        <p:txBody>
          <a:bodyPr>
            <a:normAutofit/>
          </a:bodyPr>
          <a:lstStyle/>
          <a:p>
            <a:pPr marL="457200" indent="-457200" algn="just">
              <a:lnSpc>
                <a:spcPct val="120000"/>
              </a:lnSpc>
              <a:buAutoNum type="arabicPeriod"/>
            </a:pPr>
            <a:r>
              <a:rPr lang="en-US" sz="3200" b="1" dirty="0"/>
              <a:t>Which Azure Virtual Machine feature staggers updates across VMs based on their update domain and fault domain?</a:t>
            </a:r>
            <a:endParaRPr lang="hu-HU" sz="3200" b="1" dirty="0"/>
          </a:p>
          <a:p>
            <a:pPr marL="457200" indent="-457200" algn="just">
              <a:lnSpc>
                <a:spcPct val="120000"/>
              </a:lnSpc>
              <a:buAutoNum type="arabicPeriod"/>
            </a:pPr>
            <a:endParaRPr lang="hu-HU" sz="3200" b="1" dirty="0"/>
          </a:p>
          <a:p>
            <a:pPr marL="457200" indent="-457200" algn="just">
              <a:buFont typeface="+mj-lt"/>
              <a:buAutoNum type="alphaUcPeriod"/>
            </a:pPr>
            <a:r>
              <a:rPr lang="en-US" sz="3200" dirty="0"/>
              <a:t>Availability sets</a:t>
            </a:r>
          </a:p>
          <a:p>
            <a:pPr marL="457200" indent="-457200" algn="just">
              <a:buFont typeface="+mj-lt"/>
              <a:buAutoNum type="alphaUcPeriod"/>
            </a:pPr>
            <a:endParaRPr lang="en-US" sz="3200" dirty="0"/>
          </a:p>
          <a:p>
            <a:pPr marL="457200" indent="-457200" algn="just">
              <a:buFont typeface="+mj-lt"/>
              <a:buAutoNum type="alphaUcPeriod"/>
            </a:pPr>
            <a:r>
              <a:rPr lang="en-US" sz="3200" dirty="0"/>
              <a:t>Scale sets</a:t>
            </a:r>
          </a:p>
          <a:p>
            <a:pPr marL="457200" indent="-457200" algn="just">
              <a:buFont typeface="+mj-lt"/>
              <a:buAutoNum type="alphaUcPeriod"/>
            </a:pPr>
            <a:endParaRPr lang="en-US" sz="3200" dirty="0"/>
          </a:p>
          <a:p>
            <a:pPr marL="457200" indent="-457200" algn="just">
              <a:buFont typeface="+mj-lt"/>
              <a:buAutoNum type="alphaUcPeriod"/>
            </a:pPr>
            <a:r>
              <a:rPr lang="en-US" sz="3200" dirty="0"/>
              <a:t>Update sets</a:t>
            </a:r>
            <a:endParaRPr lang="hu-HU" sz="3200" dirty="0"/>
          </a:p>
        </p:txBody>
      </p:sp>
    </p:spTree>
    <p:extLst>
      <p:ext uri="{BB962C8B-B14F-4D97-AF65-F5344CB8AC3E}">
        <p14:creationId xmlns:p14="http://schemas.microsoft.com/office/powerpoint/2010/main" val="1661972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01040" y="1621186"/>
            <a:ext cx="11311003" cy="5055187"/>
          </a:xfrm>
        </p:spPr>
        <p:txBody>
          <a:bodyPr>
            <a:normAutofit lnSpcReduction="10000"/>
          </a:bodyPr>
          <a:lstStyle/>
          <a:p>
            <a:pPr algn="l">
              <a:lnSpc>
                <a:spcPct val="100000"/>
              </a:lnSpc>
            </a:pPr>
            <a:r>
              <a:rPr lang="hu-HU" sz="3200" dirty="0"/>
              <a:t>2. </a:t>
            </a:r>
            <a:r>
              <a:rPr lang="en-US" sz="3200" b="1" dirty="0"/>
              <a:t>Which Azure service allows users to use a cloud hosted version of Windows from any location and connect from most modern browsers</a:t>
            </a:r>
            <a:r>
              <a:rPr lang="hu-HU" sz="3200" b="1" dirty="0"/>
              <a:t>?</a:t>
            </a:r>
          </a:p>
          <a:p>
            <a:pPr algn="l">
              <a:lnSpc>
                <a:spcPct val="100000"/>
              </a:lnSpc>
            </a:pPr>
            <a:endParaRPr lang="hu-HU" sz="3200" b="1" dirty="0"/>
          </a:p>
          <a:p>
            <a:pPr marL="457200" indent="-457200" algn="l">
              <a:lnSpc>
                <a:spcPct val="100000"/>
              </a:lnSpc>
              <a:buFont typeface="+mj-lt"/>
              <a:buAutoNum type="alphaUcPeriod"/>
            </a:pPr>
            <a:r>
              <a:rPr lang="hu-HU" sz="3200" dirty="0" err="1"/>
              <a:t>Azure</a:t>
            </a:r>
            <a:r>
              <a:rPr lang="hu-HU" sz="3200" dirty="0"/>
              <a:t> </a:t>
            </a:r>
            <a:r>
              <a:rPr lang="hu-HU" sz="3200" dirty="0" err="1"/>
              <a:t>Virtual</a:t>
            </a:r>
            <a:r>
              <a:rPr lang="hu-HU" sz="3200" dirty="0"/>
              <a:t> </a:t>
            </a:r>
            <a:r>
              <a:rPr lang="hu-HU" sz="3200" dirty="0" err="1"/>
              <a:t>Desktop</a:t>
            </a:r>
            <a:endParaRPr lang="hu-HU" sz="3200" dirty="0"/>
          </a:p>
          <a:p>
            <a:pPr marL="457200" indent="-457200" algn="l">
              <a:lnSpc>
                <a:spcPct val="100000"/>
              </a:lnSpc>
              <a:buFont typeface="+mj-lt"/>
              <a:buAutoNum type="alphaUcPeriod"/>
            </a:pPr>
            <a:endParaRPr lang="hu-HU" sz="3200" dirty="0"/>
          </a:p>
          <a:p>
            <a:pPr marL="457200" indent="-457200" algn="l">
              <a:lnSpc>
                <a:spcPct val="100000"/>
              </a:lnSpc>
              <a:buFont typeface="+mj-lt"/>
              <a:buAutoNum type="alphaUcPeriod"/>
            </a:pPr>
            <a:r>
              <a:rPr lang="hu-HU" sz="3200" dirty="0" err="1"/>
              <a:t>Azure</a:t>
            </a:r>
            <a:r>
              <a:rPr lang="hu-HU" sz="3200" dirty="0"/>
              <a:t> </a:t>
            </a:r>
            <a:r>
              <a:rPr lang="hu-HU" sz="3200" dirty="0" err="1"/>
              <a:t>Virtual</a:t>
            </a:r>
            <a:r>
              <a:rPr lang="hu-HU" sz="3200" dirty="0"/>
              <a:t> </a:t>
            </a:r>
            <a:r>
              <a:rPr lang="hu-HU" sz="3200" dirty="0" err="1"/>
              <a:t>Machines</a:t>
            </a:r>
            <a:endParaRPr lang="hu-HU" sz="3200" dirty="0"/>
          </a:p>
          <a:p>
            <a:pPr marL="457200" indent="-457200" algn="l">
              <a:lnSpc>
                <a:spcPct val="100000"/>
              </a:lnSpc>
              <a:buFont typeface="+mj-lt"/>
              <a:buAutoNum type="alphaUcPeriod"/>
            </a:pPr>
            <a:endParaRPr lang="hu-HU" sz="3200" dirty="0"/>
          </a:p>
          <a:p>
            <a:pPr marL="457200" indent="-457200" algn="l">
              <a:lnSpc>
                <a:spcPct val="100000"/>
              </a:lnSpc>
              <a:buFont typeface="+mj-lt"/>
              <a:buAutoNum type="alphaUcPeriod"/>
            </a:pPr>
            <a:r>
              <a:rPr lang="hu-HU" sz="3200" dirty="0" err="1"/>
              <a:t>Azure</a:t>
            </a:r>
            <a:r>
              <a:rPr lang="hu-HU" sz="3200" dirty="0"/>
              <a:t> </a:t>
            </a:r>
            <a:r>
              <a:rPr lang="hu-HU" sz="3200" dirty="0" err="1"/>
              <a:t>Container</a:t>
            </a:r>
            <a:r>
              <a:rPr lang="hu-HU" sz="3200" dirty="0"/>
              <a:t> </a:t>
            </a:r>
            <a:r>
              <a:rPr lang="hu-HU" sz="3200" dirty="0" err="1"/>
              <a:t>Instances</a:t>
            </a:r>
            <a:endParaRPr lang="hu-HU" sz="3200" dirty="0"/>
          </a:p>
        </p:txBody>
      </p:sp>
    </p:spTree>
    <p:extLst>
      <p:ext uri="{BB962C8B-B14F-4D97-AF65-F5344CB8AC3E}">
        <p14:creationId xmlns:p14="http://schemas.microsoft.com/office/powerpoint/2010/main" val="494282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01040" y="1621186"/>
            <a:ext cx="11311003" cy="5055187"/>
          </a:xfrm>
        </p:spPr>
        <p:txBody>
          <a:bodyPr>
            <a:normAutofit fontScale="85000" lnSpcReduction="20000"/>
          </a:bodyPr>
          <a:lstStyle/>
          <a:p>
            <a:pPr algn="l">
              <a:lnSpc>
                <a:spcPct val="100000"/>
              </a:lnSpc>
            </a:pPr>
            <a:r>
              <a:rPr lang="hu-HU" sz="3200" dirty="0"/>
              <a:t>3. </a:t>
            </a:r>
            <a:r>
              <a:rPr lang="en-US" sz="3200" b="1" dirty="0"/>
              <a:t>Which of the following statements about virtual machines (VMs) and containers is true</a:t>
            </a:r>
            <a:r>
              <a:rPr lang="hu-HU" sz="3200" b="1" dirty="0"/>
              <a:t>?</a:t>
            </a:r>
          </a:p>
          <a:p>
            <a:pPr algn="l">
              <a:lnSpc>
                <a:spcPct val="100000"/>
              </a:lnSpc>
            </a:pPr>
            <a:r>
              <a:rPr lang="hu-HU" sz="3200" b="1" dirty="0" err="1"/>
              <a:t>Select</a:t>
            </a:r>
            <a:r>
              <a:rPr lang="hu-HU" sz="3200" b="1" dirty="0"/>
              <a:t> </a:t>
            </a:r>
            <a:r>
              <a:rPr lang="hu-HU" sz="3200" b="1" dirty="0" err="1"/>
              <a:t>all</a:t>
            </a:r>
            <a:r>
              <a:rPr lang="hu-HU" sz="3200" b="1" dirty="0"/>
              <a:t> </a:t>
            </a:r>
            <a:r>
              <a:rPr lang="hu-HU" sz="3200" b="1" dirty="0" err="1"/>
              <a:t>that</a:t>
            </a:r>
            <a:r>
              <a:rPr lang="hu-HU" sz="3200" b="1" dirty="0"/>
              <a:t> </a:t>
            </a:r>
            <a:r>
              <a:rPr lang="hu-HU" sz="3200" b="1" dirty="0" err="1"/>
              <a:t>apply</a:t>
            </a:r>
            <a:r>
              <a:rPr lang="hu-HU" sz="3200" b="1" dirty="0"/>
              <a:t>.</a:t>
            </a:r>
          </a:p>
          <a:p>
            <a:pPr algn="l">
              <a:lnSpc>
                <a:spcPct val="100000"/>
              </a:lnSpc>
            </a:pPr>
            <a:endParaRPr lang="hu-HU" sz="3200" b="1" dirty="0"/>
          </a:p>
          <a:p>
            <a:pPr marL="457200" indent="-457200" algn="l">
              <a:lnSpc>
                <a:spcPct val="100000"/>
              </a:lnSpc>
              <a:buFont typeface="+mj-lt"/>
              <a:buAutoNum type="alphaUcPeriod"/>
            </a:pPr>
            <a:r>
              <a:rPr lang="en-US" sz="3200" dirty="0"/>
              <a:t>All VMs share the same operating system instance</a:t>
            </a:r>
            <a:endParaRPr lang="hu-HU" sz="3200" dirty="0"/>
          </a:p>
          <a:p>
            <a:pPr marL="457200" indent="-457200" algn="l">
              <a:lnSpc>
                <a:spcPct val="100000"/>
              </a:lnSpc>
              <a:buFont typeface="+mj-lt"/>
              <a:buAutoNum type="alphaUcPeriod"/>
            </a:pPr>
            <a:endParaRPr lang="hu-HU" sz="3200" dirty="0"/>
          </a:p>
          <a:p>
            <a:pPr marL="457200" indent="-457200" algn="l">
              <a:lnSpc>
                <a:spcPct val="100000"/>
              </a:lnSpc>
              <a:buFont typeface="+mj-lt"/>
              <a:buAutoNum type="alphaUcPeriod"/>
            </a:pPr>
            <a:r>
              <a:rPr lang="en-US" sz="3200" dirty="0"/>
              <a:t>VMs are isolated from the host hardware, while containers are not</a:t>
            </a:r>
            <a:endParaRPr lang="hu-HU" sz="3200" dirty="0"/>
          </a:p>
          <a:p>
            <a:pPr marL="457200" indent="-457200" algn="l">
              <a:lnSpc>
                <a:spcPct val="100000"/>
              </a:lnSpc>
              <a:buFont typeface="+mj-lt"/>
              <a:buAutoNum type="alphaUcPeriod"/>
            </a:pPr>
            <a:endParaRPr lang="hu-HU" sz="3200" dirty="0"/>
          </a:p>
          <a:p>
            <a:pPr marL="457200" indent="-457200" algn="l">
              <a:lnSpc>
                <a:spcPct val="100000"/>
              </a:lnSpc>
              <a:buFont typeface="+mj-lt"/>
              <a:buAutoNum type="alphaUcPeriod"/>
            </a:pPr>
            <a:r>
              <a:rPr lang="en-US" sz="3200" dirty="0"/>
              <a:t>All containers share the same operating system instance</a:t>
            </a:r>
            <a:endParaRPr lang="hu-HU" sz="3200" dirty="0"/>
          </a:p>
          <a:p>
            <a:pPr marL="457200" indent="-457200" algn="l">
              <a:lnSpc>
                <a:spcPct val="100000"/>
              </a:lnSpc>
              <a:buFont typeface="+mj-lt"/>
              <a:buAutoNum type="alphaUcPeriod"/>
            </a:pPr>
            <a:endParaRPr lang="hu-HU" sz="3200" dirty="0"/>
          </a:p>
          <a:p>
            <a:pPr marL="457200" indent="-457200" algn="l">
              <a:lnSpc>
                <a:spcPct val="100000"/>
              </a:lnSpc>
              <a:buFont typeface="+mj-lt"/>
              <a:buAutoNum type="alphaUcPeriod"/>
            </a:pPr>
            <a:r>
              <a:rPr lang="en-US" sz="3200" dirty="0"/>
              <a:t>VMs and containers are isolated from the host hardware</a:t>
            </a:r>
            <a:endParaRPr lang="hu-HU" sz="3200" dirty="0"/>
          </a:p>
        </p:txBody>
      </p:sp>
    </p:spTree>
    <p:extLst>
      <p:ext uri="{BB962C8B-B14F-4D97-AF65-F5344CB8AC3E}">
        <p14:creationId xmlns:p14="http://schemas.microsoft.com/office/powerpoint/2010/main" val="4063591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122966-0638-1F1D-5EC5-13FA7676F0EC}"/>
              </a:ext>
            </a:extLst>
          </p:cNvPr>
          <p:cNvSpPr>
            <a:spLocks noGrp="1"/>
          </p:cNvSpPr>
          <p:nvPr>
            <p:ph type="title"/>
          </p:nvPr>
        </p:nvSpPr>
        <p:spPr/>
        <p:txBody>
          <a:bodyPr>
            <a:noAutofit/>
          </a:bodyPr>
          <a:lstStyle/>
          <a:p>
            <a:r>
              <a:rPr lang="en-US" sz="3600" b="1" dirty="0">
                <a:cs typeface="Segoe UI"/>
              </a:rPr>
              <a:t>Azure virtual machines</a:t>
            </a:r>
            <a:endParaRPr lang="en-US" sz="3600" b="1" dirty="0"/>
          </a:p>
        </p:txBody>
      </p:sp>
      <p:sp>
        <p:nvSpPr>
          <p:cNvPr id="11" name="Text Placeholder 10">
            <a:extLst>
              <a:ext uri="{FF2B5EF4-FFF2-40B4-BE49-F238E27FC236}">
                <a16:creationId xmlns:a16="http://schemas.microsoft.com/office/drawing/2014/main" id="{1658B3AD-5325-BDA2-80EF-00AF76A3C25D}"/>
              </a:ext>
            </a:extLst>
          </p:cNvPr>
          <p:cNvSpPr>
            <a:spLocks noGrp="1"/>
          </p:cNvSpPr>
          <p:nvPr>
            <p:ph type="body" sz="quarter" idx="16"/>
          </p:nvPr>
        </p:nvSpPr>
        <p:spPr>
          <a:xfrm>
            <a:off x="584200" y="1594155"/>
            <a:ext cx="3174143" cy="1354217"/>
          </a:xfrm>
        </p:spPr>
        <p:txBody>
          <a:bodyPr/>
          <a:lstStyle/>
          <a:p>
            <a:r>
              <a:rPr lang="en-IE" sz="2200" dirty="0">
                <a:latin typeface="+mn-lt"/>
                <a:cs typeface="Segoe UI Semilight"/>
              </a:rPr>
              <a:t>Azure</a:t>
            </a:r>
            <a:r>
              <a:rPr lang="en-IE" sz="2200" b="1" dirty="0">
                <a:latin typeface="+mn-lt"/>
                <a:cs typeface="Segoe UI Semilight"/>
              </a:rPr>
              <a:t> virtual machines (VMs)</a:t>
            </a:r>
            <a:r>
              <a:rPr lang="en-IE" sz="2200" dirty="0">
                <a:latin typeface="+mn-lt"/>
                <a:cs typeface="Segoe UI Semilight"/>
              </a:rPr>
              <a:t> are</a:t>
            </a:r>
            <a:r>
              <a:rPr lang="en-IE" sz="2200" dirty="0">
                <a:cs typeface="Segoe UI Semilight"/>
              </a:rPr>
              <a:t> </a:t>
            </a:r>
            <a:r>
              <a:rPr lang="en-IE" sz="2200" dirty="0">
                <a:latin typeface="+mn-lt"/>
                <a:cs typeface="Segoe UI Semilight"/>
              </a:rPr>
              <a:t>software emulations of physical computers. </a:t>
            </a:r>
          </a:p>
        </p:txBody>
      </p:sp>
      <p:sp>
        <p:nvSpPr>
          <p:cNvPr id="10" name="Text Placeholder 9">
            <a:extLst>
              <a:ext uri="{FF2B5EF4-FFF2-40B4-BE49-F238E27FC236}">
                <a16:creationId xmlns:a16="http://schemas.microsoft.com/office/drawing/2014/main" id="{7A59B846-0A00-B393-0DF6-EBBC04D65F2C}"/>
              </a:ext>
            </a:extLst>
          </p:cNvPr>
          <p:cNvSpPr>
            <a:spLocks noGrp="1"/>
          </p:cNvSpPr>
          <p:nvPr>
            <p:ph type="body" sz="quarter" idx="15"/>
          </p:nvPr>
        </p:nvSpPr>
        <p:spPr>
          <a:xfrm>
            <a:off x="586389" y="3147295"/>
            <a:ext cx="3172811" cy="1815882"/>
          </a:xfrm>
        </p:spPr>
        <p:txBody>
          <a:bodyPr/>
          <a:lstStyle/>
          <a:p>
            <a:pPr marL="342900" indent="-225425">
              <a:spcBef>
                <a:spcPts val="0"/>
              </a:spcBef>
              <a:spcAft>
                <a:spcPts val="1200"/>
              </a:spcAft>
            </a:pPr>
            <a:r>
              <a:rPr lang="en-IE" sz="1800" dirty="0">
                <a:cs typeface="Segoe UI Semilight" panose="020B0402040204020203" pitchFamily="34" charset="0"/>
              </a:rPr>
              <a:t>Includes virtual processor, memory, storage, and networking. </a:t>
            </a:r>
          </a:p>
          <a:p>
            <a:pPr marL="342900" indent="-225425">
              <a:spcBef>
                <a:spcPts val="0"/>
              </a:spcBef>
              <a:spcAft>
                <a:spcPts val="1200"/>
              </a:spcAft>
            </a:pPr>
            <a:r>
              <a:rPr lang="en-IE" sz="1800" dirty="0">
                <a:cs typeface="Segoe UI Semilight" panose="020B0402040204020203" pitchFamily="34" charset="0"/>
              </a:rPr>
              <a:t>IaaS offering that provides total control and customization. </a:t>
            </a:r>
          </a:p>
        </p:txBody>
      </p:sp>
      <p:grpSp>
        <p:nvGrpSpPr>
          <p:cNvPr id="20" name="Group 19">
            <a:extLst>
              <a:ext uri="{FF2B5EF4-FFF2-40B4-BE49-F238E27FC236}">
                <a16:creationId xmlns:a16="http://schemas.microsoft.com/office/drawing/2014/main" id="{5A552A83-E443-3838-26F2-2C2E1034DCB0}"/>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6" name="Rectangle 15">
              <a:extLst>
                <a:ext uri="{FF2B5EF4-FFF2-40B4-BE49-F238E27FC236}">
                  <a16:creationId xmlns:a16="http://schemas.microsoft.com/office/drawing/2014/main" id="{A8BD1CB1-DB7E-F383-82C9-29B35AAF2C5A}"/>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43B4D6C-ABCB-6D9C-DA43-9EB0CF1B510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5417" y="1919994"/>
              <a:ext cx="3753028" cy="3753028"/>
            </a:xfrm>
            <a:prstGeom prst="rect">
              <a:avLst/>
            </a:prstGeom>
          </p:spPr>
        </p:pic>
      </p:grpSp>
      <p:sp>
        <p:nvSpPr>
          <p:cNvPr id="2" name="Footer Placeholder 1">
            <a:extLst>
              <a:ext uri="{FF2B5EF4-FFF2-40B4-BE49-F238E27FC236}">
                <a16:creationId xmlns:a16="http://schemas.microsoft.com/office/drawing/2014/main" id="{88B21050-B499-69E6-1F4B-9275BE85C0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BE6503-EB30-1E82-F9F7-92BF077F3643}"/>
              </a:ext>
            </a:extLst>
          </p:cNvPr>
          <p:cNvSpPr>
            <a:spLocks noGrp="1"/>
          </p:cNvSpPr>
          <p:nvPr>
            <p:ph type="title"/>
          </p:nvPr>
        </p:nvSpPr>
        <p:spPr/>
        <p:txBody>
          <a:bodyPr>
            <a:noAutofit/>
          </a:bodyPr>
          <a:lstStyle/>
          <a:p>
            <a:r>
              <a:rPr lang="en-US" sz="3600" b="1" dirty="0">
                <a:cs typeface="Segoe UI"/>
              </a:rPr>
              <a:t>VM scale sets</a:t>
            </a:r>
            <a:endParaRPr lang="en-US" sz="3600" b="1" dirty="0"/>
          </a:p>
        </p:txBody>
      </p:sp>
      <p:sp>
        <p:nvSpPr>
          <p:cNvPr id="11" name="Text Placeholder 10">
            <a:extLst>
              <a:ext uri="{FF2B5EF4-FFF2-40B4-BE49-F238E27FC236}">
                <a16:creationId xmlns:a16="http://schemas.microsoft.com/office/drawing/2014/main" id="{BD4FEE23-0FA0-6FCE-EF6C-F53C2F3534AB}"/>
              </a:ext>
            </a:extLst>
          </p:cNvPr>
          <p:cNvSpPr>
            <a:spLocks noGrp="1"/>
          </p:cNvSpPr>
          <p:nvPr>
            <p:ph type="body" sz="quarter" idx="16"/>
          </p:nvPr>
        </p:nvSpPr>
        <p:spPr>
          <a:xfrm>
            <a:off x="584201" y="1594155"/>
            <a:ext cx="3172812" cy="1354217"/>
          </a:xfrm>
        </p:spPr>
        <p:txBody>
          <a:bodyPr/>
          <a:lstStyle/>
          <a:p>
            <a:r>
              <a:rPr lang="en-IE" sz="2200" dirty="0">
                <a:latin typeface="+mn-lt"/>
                <a:cs typeface="Segoe UI Semilight"/>
              </a:rPr>
              <a:t>Scale sets provide a load-balanced opportunity to automatically scale resources. </a:t>
            </a:r>
          </a:p>
        </p:txBody>
      </p:sp>
      <p:sp>
        <p:nvSpPr>
          <p:cNvPr id="9" name="Text Placeholder 8">
            <a:extLst>
              <a:ext uri="{FF2B5EF4-FFF2-40B4-BE49-F238E27FC236}">
                <a16:creationId xmlns:a16="http://schemas.microsoft.com/office/drawing/2014/main" id="{C48F6D6C-45F5-464C-B223-B26CFEC9A161}"/>
              </a:ext>
            </a:extLst>
          </p:cNvPr>
          <p:cNvSpPr>
            <a:spLocks noGrp="1"/>
          </p:cNvSpPr>
          <p:nvPr>
            <p:ph type="body" sz="quarter" idx="15"/>
          </p:nvPr>
        </p:nvSpPr>
        <p:spPr>
          <a:xfrm>
            <a:off x="586389" y="3147295"/>
            <a:ext cx="3172811" cy="1261884"/>
          </a:xfrm>
        </p:spPr>
        <p:txBody>
          <a:bodyPr/>
          <a:lstStyle/>
          <a:p>
            <a:pPr marL="342900" indent="-225425">
              <a:spcBef>
                <a:spcPts val="0"/>
              </a:spcBef>
              <a:spcAft>
                <a:spcPts val="1200"/>
              </a:spcAft>
            </a:pPr>
            <a:r>
              <a:rPr lang="en-IE" sz="1800" dirty="0">
                <a:cs typeface="Segoe UI Semilight" panose="020B0402040204020203" pitchFamily="34" charset="0"/>
              </a:rPr>
              <a:t>Scale out when resource needs increase.</a:t>
            </a:r>
          </a:p>
          <a:p>
            <a:pPr marL="342900" indent="-225425">
              <a:spcBef>
                <a:spcPts val="0"/>
              </a:spcBef>
              <a:spcAft>
                <a:spcPts val="1200"/>
              </a:spcAft>
            </a:pPr>
            <a:r>
              <a:rPr lang="en-IE" sz="1800" dirty="0">
                <a:cs typeface="Segoe UI Semilight" panose="020B0402040204020203" pitchFamily="34" charset="0"/>
              </a:rPr>
              <a:t>Scale in when resource needs are lower.</a:t>
            </a:r>
          </a:p>
        </p:txBody>
      </p:sp>
      <p:grpSp>
        <p:nvGrpSpPr>
          <p:cNvPr id="16" name="Group 15">
            <a:extLst>
              <a:ext uri="{FF2B5EF4-FFF2-40B4-BE49-F238E27FC236}">
                <a16:creationId xmlns:a16="http://schemas.microsoft.com/office/drawing/2014/main" id="{E11A520C-DEB8-0A42-3CC7-A8EF5E0FA496}"/>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4" name="Rectangle 13">
              <a:extLst>
                <a:ext uri="{FF2B5EF4-FFF2-40B4-BE49-F238E27FC236}">
                  <a16:creationId xmlns:a16="http://schemas.microsoft.com/office/drawing/2014/main" id="{EC3D11D5-5E09-5808-EBCE-2CE1F3C5B34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E987C54E-1704-4687-423B-9C2E6160A1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259" y="1880834"/>
              <a:ext cx="3831344" cy="3831344"/>
            </a:xfrm>
            <a:prstGeom prst="rect">
              <a:avLst/>
            </a:prstGeom>
          </p:spPr>
        </p:pic>
      </p:grpSp>
      <p:sp>
        <p:nvSpPr>
          <p:cNvPr id="2" name="Footer Placeholder 1">
            <a:extLst>
              <a:ext uri="{FF2B5EF4-FFF2-40B4-BE49-F238E27FC236}">
                <a16:creationId xmlns:a16="http://schemas.microsoft.com/office/drawing/2014/main" id="{48CC43BE-9F7D-5507-A22B-74369A1DC41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19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408E8A-09A0-8B1A-17D0-E99C807CF1C4}"/>
              </a:ext>
            </a:extLst>
          </p:cNvPr>
          <p:cNvSpPr>
            <a:spLocks noGrp="1"/>
          </p:cNvSpPr>
          <p:nvPr>
            <p:ph type="title"/>
          </p:nvPr>
        </p:nvSpPr>
        <p:spPr/>
        <p:txBody>
          <a:bodyPr>
            <a:noAutofit/>
          </a:bodyPr>
          <a:lstStyle/>
          <a:p>
            <a:r>
              <a:rPr lang="en-US" sz="3600" b="1" dirty="0">
                <a:cs typeface="Segoe UI"/>
              </a:rPr>
              <a:t>VM availability sets</a:t>
            </a:r>
            <a:endParaRPr lang="en-US" sz="3600" b="1" dirty="0"/>
          </a:p>
        </p:txBody>
      </p:sp>
      <p:pic>
        <p:nvPicPr>
          <p:cNvPr id="10" name="Picture 9" descr="Illustration of availability sets showing the fault domains being split up by physical rack location.">
            <a:extLst>
              <a:ext uri="{FF2B5EF4-FFF2-40B4-BE49-F238E27FC236}">
                <a16:creationId xmlns:a16="http://schemas.microsoft.com/office/drawing/2014/main" id="{73D2E295-3B80-6638-6FBC-B14D907B161A}"/>
              </a:ext>
            </a:extLst>
          </p:cNvPr>
          <p:cNvPicPr>
            <a:picLocks noChangeAspect="1"/>
          </p:cNvPicPr>
          <p:nvPr/>
        </p:nvPicPr>
        <p:blipFill rotWithShape="1">
          <a:blip r:embed="rId3"/>
          <a:srcRect l="-14045" t="-684" r="-14045" b="-684"/>
          <a:stretch/>
        </p:blipFill>
        <p:spPr>
          <a:xfrm>
            <a:off x="588261" y="1581150"/>
            <a:ext cx="11011601"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FC9565C5-9B04-448F-37DE-E96965BE77B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51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en-US" b="1" dirty="0"/>
              <a:t>Examples of when to use VMs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marL="342900" indent="-342900" algn="just">
              <a:lnSpc>
                <a:spcPct val="100000"/>
              </a:lnSpc>
              <a:buFont typeface="Arial" panose="020B0604020202020204" pitchFamily="34" charset="0"/>
              <a:buChar char="•"/>
            </a:pPr>
            <a:r>
              <a:rPr lang="en-US" sz="3200" dirty="0"/>
              <a:t>During testing and development</a:t>
            </a:r>
            <a:endParaRPr lang="hu-HU" sz="3200" dirty="0"/>
          </a:p>
          <a:p>
            <a:pPr marL="342900" indent="-342900" algn="just">
              <a:lnSpc>
                <a:spcPct val="100000"/>
              </a:lnSpc>
              <a:buFont typeface="Arial" panose="020B0604020202020204" pitchFamily="34" charset="0"/>
              <a:buChar char="•"/>
            </a:pPr>
            <a:r>
              <a:rPr lang="en-US" sz="3200" dirty="0"/>
              <a:t>When running applications in the cloud</a:t>
            </a:r>
            <a:endParaRPr lang="hu-HU" sz="3200" dirty="0"/>
          </a:p>
          <a:p>
            <a:pPr marL="342900" indent="-342900" algn="just">
              <a:lnSpc>
                <a:spcPct val="100000"/>
              </a:lnSpc>
              <a:buFont typeface="Arial" panose="020B0604020202020204" pitchFamily="34" charset="0"/>
              <a:buChar char="•"/>
            </a:pPr>
            <a:r>
              <a:rPr lang="en-US" sz="3200" dirty="0"/>
              <a:t>When extending your datacenter to the cloud</a:t>
            </a:r>
            <a:endParaRPr lang="hu-HU" sz="3200" dirty="0"/>
          </a:p>
          <a:p>
            <a:pPr marL="342900" indent="-342900" algn="just">
              <a:lnSpc>
                <a:spcPct val="100000"/>
              </a:lnSpc>
              <a:buFont typeface="Arial" panose="020B0604020202020204" pitchFamily="34" charset="0"/>
              <a:buChar char="•"/>
            </a:pPr>
            <a:r>
              <a:rPr lang="en-US" sz="3200" dirty="0"/>
              <a:t>During disaster recovery</a:t>
            </a:r>
            <a:endParaRPr lang="hu-HU" sz="3200" dirty="0"/>
          </a:p>
          <a:p>
            <a:pPr marL="342900" indent="-342900" algn="just">
              <a:lnSpc>
                <a:spcPct val="100000"/>
              </a:lnSpc>
              <a:buFont typeface="Arial" panose="020B0604020202020204" pitchFamily="34" charset="0"/>
              <a:buChar char="•"/>
            </a:pPr>
            <a:r>
              <a:rPr lang="en-US" sz="3200" dirty="0"/>
              <a:t>Move to the cloud with VMs</a:t>
            </a:r>
            <a:endParaRPr lang="hu-HU" sz="3200" dirty="0"/>
          </a:p>
        </p:txBody>
      </p:sp>
    </p:spTree>
    <p:extLst>
      <p:ext uri="{BB962C8B-B14F-4D97-AF65-F5344CB8AC3E}">
        <p14:creationId xmlns:p14="http://schemas.microsoft.com/office/powerpoint/2010/main" val="2044553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en-US" b="1" dirty="0"/>
              <a:t>VM Resources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marL="342900" indent="-342900" algn="just">
              <a:lnSpc>
                <a:spcPct val="100000"/>
              </a:lnSpc>
              <a:buFont typeface="Arial" panose="020B0604020202020204" pitchFamily="34" charset="0"/>
              <a:buChar char="•"/>
            </a:pPr>
            <a:r>
              <a:rPr lang="en-US" sz="3200" dirty="0"/>
              <a:t>Size (purpose, number of processor cores, and amount of RAM)</a:t>
            </a:r>
          </a:p>
          <a:p>
            <a:pPr marL="342900" indent="-342900" algn="just">
              <a:lnSpc>
                <a:spcPct val="100000"/>
              </a:lnSpc>
              <a:buFont typeface="Arial" panose="020B0604020202020204" pitchFamily="34" charset="0"/>
              <a:buChar char="•"/>
            </a:pPr>
            <a:r>
              <a:rPr lang="en-US" sz="3200" dirty="0"/>
              <a:t>Storage disks (hard disk drives, solid state drives, etc.)</a:t>
            </a:r>
          </a:p>
          <a:p>
            <a:pPr marL="342900" indent="-342900" algn="just">
              <a:lnSpc>
                <a:spcPct val="100000"/>
              </a:lnSpc>
              <a:buFont typeface="Arial" panose="020B0604020202020204" pitchFamily="34" charset="0"/>
              <a:buChar char="•"/>
            </a:pPr>
            <a:r>
              <a:rPr lang="en-US" sz="3200" dirty="0"/>
              <a:t>Networking (virtual network, public IP address, and port configuration)</a:t>
            </a:r>
            <a:endParaRPr lang="hu-HU" sz="3200" dirty="0"/>
          </a:p>
        </p:txBody>
      </p:sp>
    </p:spTree>
    <p:extLst>
      <p:ext uri="{BB962C8B-B14F-4D97-AF65-F5344CB8AC3E}">
        <p14:creationId xmlns:p14="http://schemas.microsoft.com/office/powerpoint/2010/main" val="375942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3FED9C3-530E-4FB3-DA06-F3667257CBB6}"/>
              </a:ext>
            </a:extLst>
          </p:cNvPr>
          <p:cNvSpPr>
            <a:spLocks noGrp="1"/>
          </p:cNvSpPr>
          <p:nvPr>
            <p:ph type="title"/>
          </p:nvPr>
        </p:nvSpPr>
        <p:spPr/>
        <p:txBody>
          <a:bodyPr>
            <a:noAutofit/>
          </a:bodyPr>
          <a:lstStyle/>
          <a:p>
            <a:r>
              <a:rPr lang="en-US" sz="3600" b="1" dirty="0">
                <a:cs typeface="Segoe UI"/>
              </a:rPr>
              <a:t>Azure Virtual Desktop</a:t>
            </a:r>
            <a:endParaRPr lang="en-US" sz="3600" b="1" dirty="0"/>
          </a:p>
        </p:txBody>
      </p:sp>
      <p:sp>
        <p:nvSpPr>
          <p:cNvPr id="11" name="Text Placeholder 10">
            <a:extLst>
              <a:ext uri="{FF2B5EF4-FFF2-40B4-BE49-F238E27FC236}">
                <a16:creationId xmlns:a16="http://schemas.microsoft.com/office/drawing/2014/main" id="{7414F4FE-24AE-48DC-86FD-B4E112D9837F}"/>
              </a:ext>
            </a:extLst>
          </p:cNvPr>
          <p:cNvSpPr>
            <a:spLocks noGrp="1"/>
          </p:cNvSpPr>
          <p:nvPr>
            <p:ph type="body" sz="quarter" idx="16"/>
          </p:nvPr>
        </p:nvSpPr>
        <p:spPr>
          <a:xfrm>
            <a:off x="584200" y="1594155"/>
            <a:ext cx="3174143" cy="1354217"/>
          </a:xfrm>
        </p:spPr>
        <p:txBody>
          <a:bodyPr/>
          <a:lstStyle/>
          <a:p>
            <a:r>
              <a:rPr lang="en-IE" sz="2200" b="1" dirty="0">
                <a:latin typeface="+mn-lt"/>
                <a:cs typeface="Segoe UI Semilight"/>
              </a:rPr>
              <a:t>Azure Virtual Desktop </a:t>
            </a:r>
            <a:r>
              <a:rPr lang="en-IE" sz="2200" dirty="0">
                <a:latin typeface="+mn-lt"/>
                <a:cs typeface="Segoe UI Semilight"/>
              </a:rPr>
              <a:t>is a desktop and app virtualization that runs in the </a:t>
            </a:r>
            <a:r>
              <a:rPr lang="en-IE" sz="2200">
                <a:latin typeface="+mn-lt"/>
                <a:cs typeface="Segoe UI Semilight"/>
              </a:rPr>
              <a:t>cloud.</a:t>
            </a:r>
            <a:endParaRPr lang="en-IE" sz="2200" dirty="0">
              <a:latin typeface="+mn-lt"/>
              <a:cs typeface="Segoe UI Semilight"/>
            </a:endParaRPr>
          </a:p>
        </p:txBody>
      </p:sp>
      <p:sp>
        <p:nvSpPr>
          <p:cNvPr id="10" name="Text Placeholder 9">
            <a:extLst>
              <a:ext uri="{FF2B5EF4-FFF2-40B4-BE49-F238E27FC236}">
                <a16:creationId xmlns:a16="http://schemas.microsoft.com/office/drawing/2014/main" id="{84A1A896-1C35-EAEF-F643-6F8EACEA1A22}"/>
              </a:ext>
            </a:extLst>
          </p:cNvPr>
          <p:cNvSpPr>
            <a:spLocks noGrp="1"/>
          </p:cNvSpPr>
          <p:nvPr>
            <p:ph type="body" sz="quarter" idx="15"/>
          </p:nvPr>
        </p:nvSpPr>
        <p:spPr>
          <a:xfrm>
            <a:off x="584200" y="3118763"/>
            <a:ext cx="3172811" cy="2369880"/>
          </a:xfrm>
        </p:spPr>
        <p:txBody>
          <a:bodyPr/>
          <a:lstStyle/>
          <a:p>
            <a:pPr marL="342900" indent="-225425">
              <a:spcBef>
                <a:spcPts val="0"/>
              </a:spcBef>
              <a:spcAft>
                <a:spcPts val="600"/>
              </a:spcAft>
            </a:pPr>
            <a:r>
              <a:rPr lang="en-IE" sz="1800" dirty="0">
                <a:cs typeface="Segoe UI Semilight" panose="020B0402040204020203" pitchFamily="34" charset="0"/>
              </a:rPr>
              <a:t>Create a full desktop virtualization environment without having to run additional gateway servers. </a:t>
            </a:r>
          </a:p>
          <a:p>
            <a:pPr marL="342900" indent="-225425">
              <a:spcBef>
                <a:spcPts val="0"/>
              </a:spcBef>
              <a:spcAft>
                <a:spcPts val="600"/>
              </a:spcAft>
            </a:pPr>
            <a:r>
              <a:rPr lang="en-IE" sz="1800" dirty="0">
                <a:cs typeface="Segoe UI Semilight" panose="020B0402040204020203" pitchFamily="34" charset="0"/>
              </a:rPr>
              <a:t>Reduce risk of resource being left behind.</a:t>
            </a:r>
          </a:p>
          <a:p>
            <a:pPr marL="342900" indent="-225425">
              <a:spcBef>
                <a:spcPts val="0"/>
              </a:spcBef>
              <a:spcAft>
                <a:spcPts val="600"/>
              </a:spcAft>
            </a:pPr>
            <a:r>
              <a:rPr lang="en-IE" sz="1800" dirty="0">
                <a:cs typeface="Segoe UI Semilight" panose="020B0402040204020203" pitchFamily="34" charset="0"/>
              </a:rPr>
              <a:t>True multisession deployments.</a:t>
            </a:r>
          </a:p>
        </p:txBody>
      </p:sp>
      <p:grpSp>
        <p:nvGrpSpPr>
          <p:cNvPr id="3" name="Group 2">
            <a:extLst>
              <a:ext uri="{FF2B5EF4-FFF2-40B4-BE49-F238E27FC236}">
                <a16:creationId xmlns:a16="http://schemas.microsoft.com/office/drawing/2014/main" id="{21FC3D18-2750-B6C6-12E4-CC363A487A28}"/>
              </a:ext>
              <a:ext uri="{C183D7F6-B498-43B3-948B-1728B52AA6E4}">
                <adec:decorative xmlns:adec="http://schemas.microsoft.com/office/drawing/2017/decorative" val="1"/>
              </a:ext>
            </a:extLst>
          </p:cNvPr>
          <p:cNvGrpSpPr/>
          <p:nvPr/>
        </p:nvGrpSpPr>
        <p:grpSpPr>
          <a:xfrm>
            <a:off x="4071937" y="1581150"/>
            <a:ext cx="7535863" cy="4430713"/>
            <a:chOff x="4071937" y="1581150"/>
            <a:chExt cx="7535863" cy="4430713"/>
          </a:xfrm>
        </p:grpSpPr>
        <p:sp>
          <p:nvSpPr>
            <p:cNvPr id="16" name="Rectangle 15">
              <a:extLst>
                <a:ext uri="{FF2B5EF4-FFF2-40B4-BE49-F238E27FC236}">
                  <a16:creationId xmlns:a16="http://schemas.microsoft.com/office/drawing/2014/main" id="{FA0DF7CB-7D8B-1043-0491-F2DF9FDFB066}"/>
                </a:ext>
              </a:extLst>
            </p:cNvPr>
            <p:cNvSpPr>
              <a:spLocks/>
            </p:cNvSpPr>
            <p:nvPr/>
          </p:nvSpPr>
          <p:spPr bwMode="auto">
            <a:xfrm>
              <a:off x="4071937"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56EEF733-708D-9E8E-3860-665AE3F03FE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5376" y="2132014"/>
              <a:ext cx="3328986" cy="3328986"/>
            </a:xfrm>
            <a:prstGeom prst="rect">
              <a:avLst/>
            </a:prstGeom>
          </p:spPr>
        </p:pic>
      </p:grpSp>
      <p:sp>
        <p:nvSpPr>
          <p:cNvPr id="2" name="Footer Placeholder 1">
            <a:extLst>
              <a:ext uri="{FF2B5EF4-FFF2-40B4-BE49-F238E27FC236}">
                <a16:creationId xmlns:a16="http://schemas.microsoft.com/office/drawing/2014/main" id="{0CA069C7-C8EF-9618-7935-4F454D62628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5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2808</TotalTime>
  <Words>3041</Words>
  <Application>Microsoft Office PowerPoint</Application>
  <PresentationFormat>Szélesvásznú</PresentationFormat>
  <Paragraphs>295</Paragraphs>
  <Slides>36</Slides>
  <Notes>34</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36</vt:i4>
      </vt:variant>
    </vt:vector>
  </HeadingPairs>
  <TitlesOfParts>
    <vt:vector size="43" baseType="lpstr">
      <vt:lpstr>Arial</vt:lpstr>
      <vt:lpstr>Calibri</vt:lpstr>
      <vt:lpstr>Calibri Light</vt:lpstr>
      <vt:lpstr>Segoe UI</vt:lpstr>
      <vt:lpstr>Segoe UI Light</vt:lpstr>
      <vt:lpstr>Wingdings</vt:lpstr>
      <vt:lpstr>Office-téma</vt:lpstr>
      <vt:lpstr>Microsoft Azure Fundamentals</vt:lpstr>
      <vt:lpstr>Compute and networking</vt:lpstr>
      <vt:lpstr>Azure compute services</vt:lpstr>
      <vt:lpstr>Azure virtual machines</vt:lpstr>
      <vt:lpstr>VM scale sets</vt:lpstr>
      <vt:lpstr>VM availability sets</vt:lpstr>
      <vt:lpstr>Examples of when to use VMs</vt:lpstr>
      <vt:lpstr>VM Resources</vt:lpstr>
      <vt:lpstr>Azure Virtual Desktop</vt:lpstr>
      <vt:lpstr>Azure container services</vt:lpstr>
      <vt:lpstr>Azure Functions</vt:lpstr>
      <vt:lpstr>Comparing Azure compute options</vt:lpstr>
      <vt:lpstr>Azure App Services</vt:lpstr>
      <vt:lpstr>Azure App Service</vt:lpstr>
      <vt:lpstr>Azure networking services</vt:lpstr>
      <vt:lpstr>Key capabilities</vt:lpstr>
      <vt:lpstr>Key capabilities</vt:lpstr>
      <vt:lpstr>Key capabilities</vt:lpstr>
      <vt:lpstr>Key capabilities</vt:lpstr>
      <vt:lpstr>VPN</vt:lpstr>
      <vt:lpstr>Azure networking services: VPN Gateway</vt:lpstr>
      <vt:lpstr>VPN gateways</vt:lpstr>
      <vt:lpstr>VPN types</vt:lpstr>
      <vt:lpstr>Route-based VPNs</vt:lpstr>
      <vt:lpstr>Active/standby</vt:lpstr>
      <vt:lpstr>Active/Active</vt:lpstr>
      <vt:lpstr>Azure networking services: ExpressRoute</vt:lpstr>
      <vt:lpstr>Other features</vt:lpstr>
      <vt:lpstr>Features and benefits of ExpressRoute</vt:lpstr>
      <vt:lpstr>Features and benefits of ExpressRoute</vt:lpstr>
      <vt:lpstr>ExpressRoute connectivity models</vt:lpstr>
      <vt:lpstr>Other features</vt:lpstr>
      <vt:lpstr>Azure DNS</vt:lpstr>
      <vt:lpstr>Questions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297</cp:revision>
  <dcterms:created xsi:type="dcterms:W3CDTF">2019-09-08T15:46:29Z</dcterms:created>
  <dcterms:modified xsi:type="dcterms:W3CDTF">2024-02-08T22:34:14Z</dcterms:modified>
</cp:coreProperties>
</file>